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56" r:id="rId2"/>
    <p:sldId id="286" r:id="rId3"/>
    <p:sldId id="266" r:id="rId4"/>
    <p:sldId id="287" r:id="rId5"/>
    <p:sldId id="288" r:id="rId6"/>
    <p:sldId id="289" r:id="rId7"/>
    <p:sldId id="292" r:id="rId8"/>
    <p:sldId id="291" r:id="rId9"/>
    <p:sldId id="293" r:id="rId10"/>
    <p:sldId id="346" r:id="rId11"/>
    <p:sldId id="295" r:id="rId12"/>
    <p:sldId id="342" r:id="rId13"/>
    <p:sldId id="343" r:id="rId14"/>
    <p:sldId id="344" r:id="rId15"/>
    <p:sldId id="298" r:id="rId16"/>
    <p:sldId id="345" r:id="rId17"/>
    <p:sldId id="296" r:id="rId18"/>
    <p:sldId id="302" r:id="rId19"/>
    <p:sldId id="347" r:id="rId20"/>
    <p:sldId id="348" r:id="rId21"/>
    <p:sldId id="349" r:id="rId22"/>
    <p:sldId id="350" r:id="rId23"/>
    <p:sldId id="351" r:id="rId24"/>
    <p:sldId id="352" r:id="rId25"/>
    <p:sldId id="353" r:id="rId26"/>
    <p:sldId id="354" r:id="rId27"/>
    <p:sldId id="355" r:id="rId28"/>
    <p:sldId id="300" r:id="rId29"/>
    <p:sldId id="301" r:id="rId30"/>
    <p:sldId id="303" r:id="rId31"/>
    <p:sldId id="304" r:id="rId32"/>
    <p:sldId id="356" r:id="rId33"/>
    <p:sldId id="305" r:id="rId34"/>
    <p:sldId id="306" r:id="rId35"/>
    <p:sldId id="307" r:id="rId36"/>
    <p:sldId id="308" r:id="rId37"/>
    <p:sldId id="309" r:id="rId38"/>
    <p:sldId id="310" r:id="rId39"/>
    <p:sldId id="311" r:id="rId40"/>
    <p:sldId id="312" r:id="rId41"/>
    <p:sldId id="313" r:id="rId42"/>
    <p:sldId id="314" r:id="rId43"/>
    <p:sldId id="315" r:id="rId44"/>
    <p:sldId id="316" r:id="rId45"/>
    <p:sldId id="317" r:id="rId46"/>
    <p:sldId id="318" r:id="rId47"/>
    <p:sldId id="319"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39"/>
    <p:restoredTop sz="81319"/>
  </p:normalViewPr>
  <p:slideViewPr>
    <p:cSldViewPr snapToGrid="0" snapToObjects="1">
      <p:cViewPr varScale="1">
        <p:scale>
          <a:sx n="102" d="100"/>
          <a:sy n="102" d="100"/>
        </p:scale>
        <p:origin x="792" y="176"/>
      </p:cViewPr>
      <p:guideLst/>
    </p:cSldViewPr>
  </p:slideViewPr>
  <p:notesTextViewPr>
    <p:cViewPr>
      <p:scale>
        <a:sx n="105" d="100"/>
        <a:sy n="10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CC0BD0-258B-0C4C-83AC-C5A63C8008AB}" type="datetimeFigureOut">
              <a:rPr lang="en-US" smtClean="0"/>
              <a:t>8/19/18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145C16-070A-C64A-91F4-136D4B33E94F}" type="slidenum">
              <a:rPr lang="en-US" smtClean="0"/>
              <a:t>‹#›</a:t>
            </a:fld>
            <a:endParaRPr lang="en-US"/>
          </a:p>
        </p:txBody>
      </p:sp>
    </p:spTree>
    <p:extLst>
      <p:ext uri="{BB962C8B-B14F-4D97-AF65-F5344CB8AC3E}">
        <p14:creationId xmlns:p14="http://schemas.microsoft.com/office/powerpoint/2010/main" val="1616839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145C16-070A-C64A-91F4-136D4B33E94F}" type="slidenum">
              <a:rPr lang="en-US" smtClean="0"/>
              <a:t>1</a:t>
            </a:fld>
            <a:endParaRPr lang="en-US"/>
          </a:p>
        </p:txBody>
      </p:sp>
    </p:spTree>
    <p:extLst>
      <p:ext uri="{BB962C8B-B14F-4D97-AF65-F5344CB8AC3E}">
        <p14:creationId xmlns:p14="http://schemas.microsoft.com/office/powerpoint/2010/main" val="21189751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can talk about our elements.</a:t>
            </a:r>
          </a:p>
          <a:p>
            <a:endParaRPr lang="en-US" baseline="0" dirty="0"/>
          </a:p>
          <a:p>
            <a:r>
              <a:rPr lang="en-US" baseline="0" dirty="0"/>
              <a:t>It turns out that words are pretty versatile and mean dramatically different things depending on how you say or read them. With that in mind, HTML provides a number of tags that markup your text to convey what you want them to convey.</a:t>
            </a:r>
          </a:p>
          <a:p>
            <a:endParaRPr lang="en-US" baseline="0" dirty="0"/>
          </a:p>
          <a:p>
            <a:r>
              <a:rPr lang="en-US" baseline="0" dirty="0"/>
              <a:t>There are 6 headings tags. The heading is your headline, the main point, what something is about. Not only can a heading describe a page, but it can describe a component on your page; you can have a heading that represents your website’s title, but you can also have a heading that acts as an equally important title for some type of content on your page. </a:t>
            </a:r>
          </a:p>
          <a:p>
            <a:r>
              <a:rPr lang="en-US" baseline="0" dirty="0"/>
              <a:t>	What are some examples of headings that you can think of? (write on the board; </a:t>
            </a:r>
            <a:r>
              <a:rPr lang="en-US" baseline="0" dirty="0" err="1"/>
              <a:t>preseed</a:t>
            </a:r>
            <a:r>
              <a:rPr lang="en-US" baseline="0" dirty="0"/>
              <a:t> with “article titles”, “product names”, “labeling content” if they’re struggling)</a:t>
            </a:r>
          </a:p>
          <a:p>
            <a:endParaRPr lang="en-US" baseline="0" dirty="0"/>
          </a:p>
          <a:p>
            <a:r>
              <a:rPr lang="en-US" baseline="0" dirty="0"/>
              <a:t>Just like how we write in paragraphs for papers, we also have paragraphs in the web. Just like a paper, when we have content that’s a sort of contained and related series of words, we make a paragraph. Thankfully, we don’t have to do that on a sentence level. Paragraphs are block-level elements, which means that by default most </a:t>
            </a:r>
            <a:r>
              <a:rPr lang="en-US" baseline="0" dirty="0" err="1"/>
              <a:t>browers</a:t>
            </a:r>
            <a:r>
              <a:rPr lang="en-US" baseline="0" dirty="0"/>
              <a:t> will break the layout before and after the opening and closing tags of the element. This is majorly significant on the non-style level, however; by being a block level element, it’s saying that this paragraph can act as a self-contained area of text, where everything inside it is related.</a:t>
            </a:r>
          </a:p>
          <a:p>
            <a:endParaRPr lang="en-US" baseline="0" dirty="0"/>
          </a:p>
          <a:p>
            <a:r>
              <a:rPr lang="en-US" baseline="0" dirty="0"/>
              <a:t>While paragraphs are these “block level” elements, spans are the opposite. Spans are something called an “inline element”, and in the case of span they’re just generic containers to mark text inside of other elements as somehow significant. One example of this is wrapping a price inside of a span tag, so that you can add functionality later where you will allow users to convert all prices to a different type of currency.</a:t>
            </a:r>
          </a:p>
          <a:p>
            <a:endParaRPr lang="en-US" baseline="0" dirty="0"/>
          </a:p>
          <a:p>
            <a:r>
              <a:rPr lang="en-US" b="0" i="0" baseline="0" dirty="0"/>
              <a:t>(Write this on the board!!!) </a:t>
            </a:r>
            <a:r>
              <a:rPr lang="en-US" baseline="0" dirty="0"/>
              <a:t>Other important inline elements show you stressing the importance of text in different ways. You can emphasize text the same way that you would emphasize words while speaking; if you wanted to emphasize just how much you enjoyed coffee, you would stress it as: I </a:t>
            </a:r>
            <a:r>
              <a:rPr lang="en-US" i="1" baseline="0" dirty="0"/>
              <a:t>love</a:t>
            </a:r>
            <a:r>
              <a:rPr lang="en-US" i="0" baseline="0" dirty="0"/>
              <a:t> coffee. Similarly, you can stress the importance of something by using the strong tag, which is like how you would say: you want to perform operations inside of parenthesis </a:t>
            </a:r>
            <a:r>
              <a:rPr lang="en-US" b="1" i="0" baseline="0" dirty="0"/>
              <a:t>before</a:t>
            </a:r>
            <a:r>
              <a:rPr lang="en-US" b="0" i="0" baseline="0" dirty="0"/>
              <a:t> you perform operations outside of them. </a:t>
            </a:r>
          </a:p>
          <a:p>
            <a:endParaRPr lang="en-US" b="0" i="0" baseline="0" dirty="0"/>
          </a:p>
          <a:p>
            <a:r>
              <a:rPr lang="en-US" b="0" i="0" baseline="0" dirty="0"/>
              <a:t>We discussed before how different types of content should get markup that describes them accurately Nowadays we have tags ready for addresses, citations, abbreviations, and quotes as well.</a:t>
            </a:r>
            <a:endParaRPr lang="en-US" baseline="0" dirty="0"/>
          </a:p>
        </p:txBody>
      </p:sp>
      <p:sp>
        <p:nvSpPr>
          <p:cNvPr id="4" name="Slide Number Placeholder 3"/>
          <p:cNvSpPr>
            <a:spLocks noGrp="1"/>
          </p:cNvSpPr>
          <p:nvPr>
            <p:ph type="sldNum" sz="quarter" idx="10"/>
          </p:nvPr>
        </p:nvSpPr>
        <p:spPr/>
        <p:txBody>
          <a:bodyPr/>
          <a:lstStyle/>
          <a:p>
            <a:fld id="{83145C16-070A-C64A-91F4-136D4B33E94F}" type="slidenum">
              <a:rPr lang="en-US" smtClean="0"/>
              <a:t>37</a:t>
            </a:fld>
            <a:endParaRPr lang="en-US"/>
          </a:p>
        </p:txBody>
      </p:sp>
    </p:spTree>
    <p:extLst>
      <p:ext uri="{BB962C8B-B14F-4D97-AF65-F5344CB8AC3E}">
        <p14:creationId xmlns:p14="http://schemas.microsoft.com/office/powerpoint/2010/main" val="861101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While we said earlier that you shouldn’t necessarily style your document with HTML, it’s important to realize that you can </a:t>
            </a:r>
            <a:r>
              <a:rPr lang="en-US" i="1" baseline="0" dirty="0"/>
              <a:t>layout</a:t>
            </a:r>
            <a:r>
              <a:rPr lang="en-US" i="0" baseline="0" dirty="0"/>
              <a:t> (hey look, an emphasis!) your content using elements. Like everything else, doing this properly will make your document better laid out, more meaningful, and more accessible.</a:t>
            </a:r>
          </a:p>
          <a:p>
            <a:endParaRPr lang="en-US" i="0" baseline="0" dirty="0"/>
          </a:p>
          <a:p>
            <a:r>
              <a:rPr lang="en-US" baseline="0" dirty="0"/>
              <a:t>A big example of this is using HTML5’s navigation tag. In the world before HTML5, web developers were using all sorts of things to try and layout a document. Ultimately, it was a mess of </a:t>
            </a:r>
            <a:r>
              <a:rPr lang="en-US" baseline="0" dirty="0" err="1"/>
              <a:t>div’s</a:t>
            </a:r>
            <a:r>
              <a:rPr lang="en-US" baseline="0" dirty="0"/>
              <a:t>, unordered lists, and tables to try and format a navigation. It all worked for the display, but there was literally no way besides seeing the document on your browser to make sense of that!</a:t>
            </a:r>
          </a:p>
          <a:p>
            <a:endParaRPr lang="en-US" baseline="0" dirty="0"/>
          </a:p>
          <a:p>
            <a:r>
              <a:rPr lang="en-US" baseline="0" dirty="0"/>
              <a:t>In order to get through that, the HTML5 specification accounted for common elements. Navigational content is placed in a navigation tag, while site content is split up into sections; (like how newspapers can have articles on on the front page, but also have a section for stock info, and another for weather info). Headers and footer tags were added for the same reason; it tells your browser, screen readers, crawlers, and so on that this text is for the header of your layout, or the footer. </a:t>
            </a:r>
          </a:p>
          <a:p>
            <a:endParaRPr lang="en-US" baseline="0" dirty="0"/>
          </a:p>
          <a:p>
            <a:r>
              <a:rPr lang="en-US" baseline="0" dirty="0"/>
              <a:t>What’s great about these tags is that they don’t only have meaning on the document level, but they also have meaning on the level of sections, articles, and so on. They make sense in lots of places, and offer a truly semantically valid approach to describing your data.</a:t>
            </a:r>
          </a:p>
          <a:p>
            <a:endParaRPr lang="en-US" baseline="0" dirty="0"/>
          </a:p>
          <a:p>
            <a:r>
              <a:rPr lang="en-US" baseline="0" dirty="0"/>
              <a:t>The article tag describes an ‘article’ of text, which is like a self contained story (or product, or whatnot). In terms of the web, articles aren’t just</a:t>
            </a:r>
          </a:p>
        </p:txBody>
      </p:sp>
      <p:sp>
        <p:nvSpPr>
          <p:cNvPr id="4" name="Slide Number Placeholder 3"/>
          <p:cNvSpPr>
            <a:spLocks noGrp="1"/>
          </p:cNvSpPr>
          <p:nvPr>
            <p:ph type="sldNum" sz="quarter" idx="10"/>
          </p:nvPr>
        </p:nvSpPr>
        <p:spPr/>
        <p:txBody>
          <a:bodyPr/>
          <a:lstStyle/>
          <a:p>
            <a:fld id="{83145C16-070A-C64A-91F4-136D4B33E94F}" type="slidenum">
              <a:rPr lang="en-US" smtClean="0"/>
              <a:t>38</a:t>
            </a:fld>
            <a:endParaRPr lang="en-US"/>
          </a:p>
        </p:txBody>
      </p:sp>
    </p:spTree>
    <p:extLst>
      <p:ext uri="{BB962C8B-B14F-4D97-AF65-F5344CB8AC3E}">
        <p14:creationId xmlns:p14="http://schemas.microsoft.com/office/powerpoint/2010/main" val="871592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Lists</a:t>
            </a:r>
            <a:r>
              <a:rPr lang="en-US" baseline="0" dirty="0"/>
              <a:t> are everywhere. Like, absolutely everywhere. Primarily, you’ll see two types of lists; ordered lists, and unordered lists. </a:t>
            </a:r>
          </a:p>
          <a:p>
            <a:endParaRPr lang="en-US" baseline="0" dirty="0"/>
          </a:p>
          <a:p>
            <a:r>
              <a:rPr lang="en-US" baseline="0" dirty="0"/>
              <a:t>Remember how we said before that HTML isn’t necessarily about styling your document, but rather organizing your data in a meaningful way? Lists help group data in a way that’s meaningful. We use lists inside of navigation, for options, and so on.</a:t>
            </a:r>
          </a:p>
          <a:p>
            <a:endParaRPr lang="en-US" baseline="0" dirty="0"/>
          </a:p>
          <a:p>
            <a:r>
              <a:rPr lang="en-US" baseline="0" dirty="0"/>
              <a:t>(draw a </a:t>
            </a:r>
            <a:r>
              <a:rPr lang="en-US" baseline="0" dirty="0" err="1"/>
              <a:t>nav</a:t>
            </a:r>
            <a:r>
              <a:rPr lang="en-US" baseline="0" dirty="0"/>
              <a:t> on the board, where you have a dropdown </a:t>
            </a:r>
            <a:r>
              <a:rPr lang="en-US" baseline="0" dirty="0" err="1"/>
              <a:t>nav</a:t>
            </a:r>
            <a:r>
              <a:rPr lang="en-US" baseline="0" dirty="0"/>
              <a:t>). For example, this site navigation is literally a list of common pages you’d want to access.</a:t>
            </a:r>
          </a:p>
          <a:p>
            <a:endParaRPr lang="en-US" baseline="0" dirty="0"/>
          </a:p>
          <a:p>
            <a:r>
              <a:rPr lang="en-US" baseline="0" dirty="0"/>
              <a:t>Lists can be nested, also, to denote </a:t>
            </a:r>
            <a:r>
              <a:rPr lang="en-US" baseline="0" dirty="0" err="1"/>
              <a:t>sublists</a:t>
            </a:r>
            <a:r>
              <a:rPr lang="en-US" baseline="0" dirty="0"/>
              <a:t>. </a:t>
            </a:r>
          </a:p>
        </p:txBody>
      </p:sp>
      <p:sp>
        <p:nvSpPr>
          <p:cNvPr id="4" name="Slide Number Placeholder 3"/>
          <p:cNvSpPr>
            <a:spLocks noGrp="1"/>
          </p:cNvSpPr>
          <p:nvPr>
            <p:ph type="sldNum" sz="quarter" idx="10"/>
          </p:nvPr>
        </p:nvSpPr>
        <p:spPr/>
        <p:txBody>
          <a:bodyPr/>
          <a:lstStyle/>
          <a:p>
            <a:fld id="{83145C16-070A-C64A-91F4-136D4B33E94F}" type="slidenum">
              <a:rPr lang="en-US" smtClean="0"/>
              <a:t>39</a:t>
            </a:fld>
            <a:endParaRPr lang="en-US"/>
          </a:p>
        </p:txBody>
      </p:sp>
    </p:spTree>
    <p:extLst>
      <p:ext uri="{BB962C8B-B14F-4D97-AF65-F5344CB8AC3E}">
        <p14:creationId xmlns:p14="http://schemas.microsoft.com/office/powerpoint/2010/main" val="1719500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Tables are useful for comparing sets of data. I can’t stress the following enough: (write on board) &lt;strong&gt;</a:t>
            </a:r>
            <a:r>
              <a:rPr lang="en-US" b="1" baseline="0" dirty="0"/>
              <a:t>TABLES ARE ONLY FOR TABULAR DATA. &lt;/strong&gt;</a:t>
            </a:r>
          </a:p>
          <a:p>
            <a:endParaRPr lang="en-US" b="1" baseline="0" dirty="0"/>
          </a:p>
          <a:p>
            <a:r>
              <a:rPr lang="en-US" b="0" baseline="0" dirty="0"/>
              <a:t>In the old world, tables were often used for layouts. They allowed people to accomplish the layout of the page. That’s an example of putting your display first, and your data second. The general rule I follow: if </a:t>
            </a:r>
            <a:r>
              <a:rPr lang="en-US" b="0" baseline="0" dirty="0" err="1"/>
              <a:t>wikipedia</a:t>
            </a:r>
            <a:r>
              <a:rPr lang="en-US" b="0" baseline="0" dirty="0"/>
              <a:t>, some academic textbook, or a printed form would display this data in a table, then I can put the data in a table. </a:t>
            </a:r>
          </a:p>
          <a:p>
            <a:endParaRPr lang="en-US" b="0" baseline="0" dirty="0"/>
          </a:p>
          <a:p>
            <a:r>
              <a:rPr lang="en-US" b="0" baseline="0" dirty="0"/>
              <a:t>(Run them through, drawing it on the board).</a:t>
            </a:r>
          </a:p>
          <a:p>
            <a:endParaRPr lang="en-US" b="0" baseline="0" dirty="0"/>
          </a:p>
        </p:txBody>
      </p:sp>
      <p:sp>
        <p:nvSpPr>
          <p:cNvPr id="4" name="Slide Number Placeholder 3"/>
          <p:cNvSpPr>
            <a:spLocks noGrp="1"/>
          </p:cNvSpPr>
          <p:nvPr>
            <p:ph type="sldNum" sz="quarter" idx="10"/>
          </p:nvPr>
        </p:nvSpPr>
        <p:spPr/>
        <p:txBody>
          <a:bodyPr/>
          <a:lstStyle/>
          <a:p>
            <a:fld id="{83145C16-070A-C64A-91F4-136D4B33E94F}" type="slidenum">
              <a:rPr lang="en-US" smtClean="0"/>
              <a:t>40</a:t>
            </a:fld>
            <a:endParaRPr lang="en-US"/>
          </a:p>
        </p:txBody>
      </p:sp>
    </p:spTree>
    <p:extLst>
      <p:ext uri="{BB962C8B-B14F-4D97-AF65-F5344CB8AC3E}">
        <p14:creationId xmlns:p14="http://schemas.microsoft.com/office/powerpoint/2010/main" val="20405929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HTML is a markup language, we can apply</a:t>
            </a:r>
            <a:r>
              <a:rPr lang="en-US" baseline="0" dirty="0"/>
              <a:t> it to marking up non-web pages as well.</a:t>
            </a:r>
          </a:p>
          <a:p>
            <a:endParaRPr lang="en-US" baseline="0" dirty="0"/>
          </a:p>
          <a:p>
            <a:r>
              <a:rPr lang="en-US" dirty="0"/>
              <a:t>Finally, we’re going to use what we learned in order to demonstrate how a news paper</a:t>
            </a:r>
            <a:r>
              <a:rPr lang="en-US" baseline="0" dirty="0"/>
              <a:t> and a news article would be laid out. </a:t>
            </a:r>
          </a:p>
          <a:p>
            <a:endParaRPr lang="en-US" baseline="0" dirty="0"/>
          </a:p>
          <a:p>
            <a:r>
              <a:rPr lang="en-US" baseline="0" dirty="0"/>
              <a:t>(start drawing on board)</a:t>
            </a:r>
          </a:p>
        </p:txBody>
      </p:sp>
      <p:sp>
        <p:nvSpPr>
          <p:cNvPr id="4" name="Slide Number Placeholder 3"/>
          <p:cNvSpPr>
            <a:spLocks noGrp="1"/>
          </p:cNvSpPr>
          <p:nvPr>
            <p:ph type="sldNum" sz="quarter" idx="10"/>
          </p:nvPr>
        </p:nvSpPr>
        <p:spPr/>
        <p:txBody>
          <a:bodyPr/>
          <a:lstStyle/>
          <a:p>
            <a:fld id="{83145C16-070A-C64A-91F4-136D4B33E94F}" type="slidenum">
              <a:rPr lang="en-US" smtClean="0"/>
              <a:t>41</a:t>
            </a:fld>
            <a:endParaRPr lang="en-US"/>
          </a:p>
        </p:txBody>
      </p:sp>
    </p:spTree>
    <p:extLst>
      <p:ext uri="{BB962C8B-B14F-4D97-AF65-F5344CB8AC3E}">
        <p14:creationId xmlns:p14="http://schemas.microsoft.com/office/powerpoint/2010/main" val="1329188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document is a reusable component</a:t>
            </a:r>
            <a:endParaRPr lang="en-US" baseline="0" dirty="0"/>
          </a:p>
        </p:txBody>
      </p:sp>
      <p:sp>
        <p:nvSpPr>
          <p:cNvPr id="4" name="Slide Number Placeholder 3"/>
          <p:cNvSpPr>
            <a:spLocks noGrp="1"/>
          </p:cNvSpPr>
          <p:nvPr>
            <p:ph type="sldNum" sz="quarter" idx="10"/>
          </p:nvPr>
        </p:nvSpPr>
        <p:spPr/>
        <p:txBody>
          <a:bodyPr/>
          <a:lstStyle/>
          <a:p>
            <a:fld id="{83145C16-070A-C64A-91F4-136D4B33E94F}" type="slidenum">
              <a:rPr lang="en-US" smtClean="0"/>
              <a:t>42</a:t>
            </a:fld>
            <a:endParaRPr lang="en-US"/>
          </a:p>
        </p:txBody>
      </p:sp>
    </p:spTree>
    <p:extLst>
      <p:ext uri="{BB962C8B-B14F-4D97-AF65-F5344CB8AC3E}">
        <p14:creationId xmlns:p14="http://schemas.microsoft.com/office/powerpoint/2010/main" val="979800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145C16-070A-C64A-91F4-136D4B33E94F}" type="slidenum">
              <a:rPr lang="en-US" smtClean="0"/>
              <a:t>2</a:t>
            </a:fld>
            <a:endParaRPr lang="en-US"/>
          </a:p>
        </p:txBody>
      </p:sp>
    </p:spTree>
    <p:extLst>
      <p:ext uri="{BB962C8B-B14F-4D97-AF65-F5344CB8AC3E}">
        <p14:creationId xmlns:p14="http://schemas.microsoft.com/office/powerpoint/2010/main" val="488549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145C16-070A-C64A-91F4-136D4B33E94F}" type="slidenum">
              <a:rPr lang="en-US" smtClean="0"/>
              <a:t>3</a:t>
            </a:fld>
            <a:endParaRPr lang="en-US"/>
          </a:p>
        </p:txBody>
      </p:sp>
    </p:spTree>
    <p:extLst>
      <p:ext uri="{BB962C8B-B14F-4D97-AF65-F5344CB8AC3E}">
        <p14:creationId xmlns:p14="http://schemas.microsoft.com/office/powerpoint/2010/main" val="1224693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145C16-070A-C64A-91F4-136D4B33E94F}" type="slidenum">
              <a:rPr lang="en-US" smtClean="0"/>
              <a:t>30</a:t>
            </a:fld>
            <a:endParaRPr lang="en-US"/>
          </a:p>
        </p:txBody>
      </p:sp>
    </p:spTree>
    <p:extLst>
      <p:ext uri="{BB962C8B-B14F-4D97-AF65-F5344CB8AC3E}">
        <p14:creationId xmlns:p14="http://schemas.microsoft.com/office/powerpoint/2010/main" val="1804108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145C16-070A-C64A-91F4-136D4B33E94F}" type="slidenum">
              <a:rPr lang="en-US" smtClean="0"/>
              <a:t>31</a:t>
            </a:fld>
            <a:endParaRPr lang="en-US"/>
          </a:p>
        </p:txBody>
      </p:sp>
    </p:spTree>
    <p:extLst>
      <p:ext uri="{BB962C8B-B14F-4D97-AF65-F5344CB8AC3E}">
        <p14:creationId xmlns:p14="http://schemas.microsoft.com/office/powerpoint/2010/main" val="2443871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83145C16-070A-C64A-91F4-136D4B33E94F}" type="slidenum">
              <a:rPr lang="en-US" smtClean="0"/>
              <a:t>33</a:t>
            </a:fld>
            <a:endParaRPr lang="en-US"/>
          </a:p>
        </p:txBody>
      </p:sp>
    </p:spTree>
    <p:extLst>
      <p:ext uri="{BB962C8B-B14F-4D97-AF65-F5344CB8AC3E}">
        <p14:creationId xmlns:p14="http://schemas.microsoft.com/office/powerpoint/2010/main" val="575054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83145C16-070A-C64A-91F4-136D4B33E94F}" type="slidenum">
              <a:rPr lang="en-US" smtClean="0"/>
              <a:t>34</a:t>
            </a:fld>
            <a:endParaRPr lang="en-US"/>
          </a:p>
        </p:txBody>
      </p:sp>
    </p:spTree>
    <p:extLst>
      <p:ext uri="{BB962C8B-B14F-4D97-AF65-F5344CB8AC3E}">
        <p14:creationId xmlns:p14="http://schemas.microsoft.com/office/powerpoint/2010/main" val="10685725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83145C16-070A-C64A-91F4-136D4B33E94F}" type="slidenum">
              <a:rPr lang="en-US" smtClean="0"/>
              <a:t>35</a:t>
            </a:fld>
            <a:endParaRPr lang="en-US"/>
          </a:p>
        </p:txBody>
      </p:sp>
    </p:spTree>
    <p:extLst>
      <p:ext uri="{BB962C8B-B14F-4D97-AF65-F5344CB8AC3E}">
        <p14:creationId xmlns:p14="http://schemas.microsoft.com/office/powerpoint/2010/main" val="1494517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83145C16-070A-C64A-91F4-136D4B33E94F}" type="slidenum">
              <a:rPr lang="en-US" smtClean="0"/>
              <a:t>36</a:t>
            </a:fld>
            <a:endParaRPr lang="en-US"/>
          </a:p>
        </p:txBody>
      </p:sp>
    </p:spTree>
    <p:extLst>
      <p:ext uri="{BB962C8B-B14F-4D97-AF65-F5344CB8AC3E}">
        <p14:creationId xmlns:p14="http://schemas.microsoft.com/office/powerpoint/2010/main" val="9792130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D455C99-B438-AA4D-9242-226C204D8A7D}" type="datetime1">
              <a:rPr lang="en-US" smtClean="0"/>
              <a:t>8/19/18</a:t>
            </a:fld>
            <a:endParaRPr lang="en-US" dirty="0"/>
          </a:p>
        </p:txBody>
      </p:sp>
      <p:sp>
        <p:nvSpPr>
          <p:cNvPr id="5" name="Footer Placeholder 4"/>
          <p:cNvSpPr>
            <a:spLocks noGrp="1"/>
          </p:cNvSpPr>
          <p:nvPr>
            <p:ph type="ftr" sz="quarter" idx="11"/>
          </p:nvPr>
        </p:nvSpPr>
        <p:spPr/>
        <p:txBody>
          <a:bodyPr/>
          <a:lstStyle/>
          <a:p>
            <a:r>
              <a:rPr lang="en-US" dirty="0"/>
              <a:t>©2018 Stevens Institute of Technology</a:t>
            </a:r>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B944B4-0DAC-0F4A-9BC6-2F630AFC6F24}" type="datetime1">
              <a:rPr lang="en-US" smtClean="0"/>
              <a:t>8/19/18</a:t>
            </a:fld>
            <a:endParaRPr lang="en-US" dirty="0"/>
          </a:p>
        </p:txBody>
      </p:sp>
      <p:sp>
        <p:nvSpPr>
          <p:cNvPr id="5" name="Footer Placeholder 4"/>
          <p:cNvSpPr>
            <a:spLocks noGrp="1"/>
          </p:cNvSpPr>
          <p:nvPr>
            <p:ph type="ftr" sz="quarter" idx="11"/>
          </p:nvPr>
        </p:nvSpPr>
        <p:spPr/>
        <p:txBody>
          <a:bodyPr/>
          <a:lstStyle/>
          <a:p>
            <a:r>
              <a:rPr lang="en-US" dirty="0"/>
              <a:t>©2018 Stevens Institute of Technology</a:t>
            </a:r>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6974A1-E6D2-9543-A732-3E7497FEE83D}" type="datetime1">
              <a:rPr lang="en-US" smtClean="0"/>
              <a:t>8/19/18</a:t>
            </a:fld>
            <a:endParaRPr lang="en-US" dirty="0"/>
          </a:p>
        </p:txBody>
      </p:sp>
      <p:sp>
        <p:nvSpPr>
          <p:cNvPr id="5" name="Footer Placeholder 4"/>
          <p:cNvSpPr>
            <a:spLocks noGrp="1"/>
          </p:cNvSpPr>
          <p:nvPr>
            <p:ph type="ftr" sz="quarter" idx="11"/>
          </p:nvPr>
        </p:nvSpPr>
        <p:spPr/>
        <p:txBody>
          <a:bodyPr/>
          <a:lstStyle/>
          <a:p>
            <a:r>
              <a:rPr lang="en-US" dirty="0"/>
              <a:t>©2018 Stevens Institute of Technology</a:t>
            </a:r>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E2E059-F242-7E4F-8DE1-0C391DD94418}" type="datetime1">
              <a:rPr lang="en-US" smtClean="0"/>
              <a:t>8/19/18</a:t>
            </a:fld>
            <a:endParaRPr lang="en-US" dirty="0"/>
          </a:p>
        </p:txBody>
      </p:sp>
      <p:sp>
        <p:nvSpPr>
          <p:cNvPr id="5" name="Footer Placeholder 4"/>
          <p:cNvSpPr>
            <a:spLocks noGrp="1"/>
          </p:cNvSpPr>
          <p:nvPr>
            <p:ph type="ftr" sz="quarter" idx="11"/>
          </p:nvPr>
        </p:nvSpPr>
        <p:spPr/>
        <p:txBody>
          <a:bodyPr/>
          <a:lstStyle/>
          <a:p>
            <a:r>
              <a:rPr lang="en-US" dirty="0"/>
              <a:t>©2018 Stevens Institute of Technology</a:t>
            </a:r>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655751-C6EF-D440-8B62-FDF423F7D8BD}" type="datetime1">
              <a:rPr lang="en-US" smtClean="0"/>
              <a:t>8/19/18</a:t>
            </a:fld>
            <a:endParaRPr lang="en-US" dirty="0"/>
          </a:p>
        </p:txBody>
      </p:sp>
      <p:sp>
        <p:nvSpPr>
          <p:cNvPr id="5" name="Footer Placeholder 4"/>
          <p:cNvSpPr>
            <a:spLocks noGrp="1"/>
          </p:cNvSpPr>
          <p:nvPr>
            <p:ph type="ftr" sz="quarter" idx="11"/>
          </p:nvPr>
        </p:nvSpPr>
        <p:spPr/>
        <p:txBody>
          <a:bodyPr/>
          <a:lstStyle/>
          <a:p>
            <a:r>
              <a:rPr lang="en-US" dirty="0"/>
              <a:t>©2018 Stevens Institute of Technology</a:t>
            </a:r>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4410EA-861A-2345-AE4B-9E67F16F114D}" type="datetime1">
              <a:rPr lang="en-US" smtClean="0"/>
              <a:t>8/19/18</a:t>
            </a:fld>
            <a:endParaRPr lang="en-US" dirty="0"/>
          </a:p>
        </p:txBody>
      </p:sp>
      <p:sp>
        <p:nvSpPr>
          <p:cNvPr id="6" name="Footer Placeholder 5"/>
          <p:cNvSpPr>
            <a:spLocks noGrp="1"/>
          </p:cNvSpPr>
          <p:nvPr>
            <p:ph type="ftr" sz="quarter" idx="11"/>
          </p:nvPr>
        </p:nvSpPr>
        <p:spPr/>
        <p:txBody>
          <a:bodyPr/>
          <a:lstStyle/>
          <a:p>
            <a:r>
              <a:rPr lang="en-US" dirty="0"/>
              <a:t>©2018 Stevens Institute of Technology</a:t>
            </a:r>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ECBB12-AE11-F840-8B45-2778E6D528CF}" type="datetime1">
              <a:rPr lang="en-US" smtClean="0"/>
              <a:t>8/19/18</a:t>
            </a:fld>
            <a:endParaRPr lang="en-US" dirty="0"/>
          </a:p>
        </p:txBody>
      </p:sp>
      <p:sp>
        <p:nvSpPr>
          <p:cNvPr id="8" name="Footer Placeholder 7"/>
          <p:cNvSpPr>
            <a:spLocks noGrp="1"/>
          </p:cNvSpPr>
          <p:nvPr>
            <p:ph type="ftr" sz="quarter" idx="11"/>
          </p:nvPr>
        </p:nvSpPr>
        <p:spPr/>
        <p:txBody>
          <a:bodyPr/>
          <a:lstStyle/>
          <a:p>
            <a:r>
              <a:rPr lang="en-US" dirty="0"/>
              <a:t>©2018 Stevens Institute of Technology</a:t>
            </a:r>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B65AAD9-EC39-434E-AD45-F6E047A5CFC4}" type="datetime1">
              <a:rPr lang="en-US" smtClean="0"/>
              <a:t>8/19/18</a:t>
            </a:fld>
            <a:endParaRPr lang="en-US" dirty="0"/>
          </a:p>
        </p:txBody>
      </p:sp>
      <p:sp>
        <p:nvSpPr>
          <p:cNvPr id="4" name="Footer Placeholder 3"/>
          <p:cNvSpPr>
            <a:spLocks noGrp="1"/>
          </p:cNvSpPr>
          <p:nvPr>
            <p:ph type="ftr" sz="quarter" idx="11"/>
          </p:nvPr>
        </p:nvSpPr>
        <p:spPr/>
        <p:txBody>
          <a:bodyPr/>
          <a:lstStyle/>
          <a:p>
            <a:r>
              <a:rPr lang="en-US" dirty="0"/>
              <a:t>©2018 Stevens Institute of Technology</a:t>
            </a:r>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1A963E0-DD08-F147-A1C3-88DC316D67D8}" type="datetime1">
              <a:rPr lang="en-US" smtClean="0"/>
              <a:t>8/19/18</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dirty="0"/>
              <a:t>©2018 Stevens Institute of Technology</a:t>
            </a:r>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CBA3ECF-2A53-8545-AC71-7452DC15F314}" type="datetime1">
              <a:rPr lang="en-US" smtClean="0"/>
              <a:t>8/19/18</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dirty="0"/>
              <a:t>©2018 Stevens Institute of Technology</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2B4153E-A757-F84F-A241-DC61223C73D2}" type="datetime1">
              <a:rPr lang="en-US" smtClean="0"/>
              <a:t>8/19/18</a:t>
            </a:fld>
            <a:endParaRPr lang="en-US" dirty="0"/>
          </a:p>
        </p:txBody>
      </p:sp>
      <p:sp>
        <p:nvSpPr>
          <p:cNvPr id="6" name="Footer Placeholder 5"/>
          <p:cNvSpPr>
            <a:spLocks noGrp="1"/>
          </p:cNvSpPr>
          <p:nvPr>
            <p:ph type="ftr" sz="quarter" idx="11"/>
          </p:nvPr>
        </p:nvSpPr>
        <p:spPr/>
        <p:txBody>
          <a:bodyPr/>
          <a:lstStyle/>
          <a:p>
            <a:r>
              <a:rPr lang="en-US" dirty="0"/>
              <a:t>©2018 Stevens Institute of Technology</a:t>
            </a:r>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28DA319-986A-124D-8B89-DB776A036D0A}" type="datetime1">
              <a:rPr lang="en-US" smtClean="0"/>
              <a:t>8/19/18</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dirty="0"/>
              <a:t>©2018 Stevens Institute of Technology</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new"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github.com/xueye/cs-546-repo-example"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scm.com/doc" TargetMode="External"/><Relationship Id="rId2" Type="http://schemas.openxmlformats.org/officeDocument/2006/relationships/hyperlink" Target="http://rogerdudler.github.io/git-guide/"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localhost/blogs/my_image.jpg" TargetMode="External"/><Relationship Id="rId2" Type="http://schemas.openxmlformats.org/officeDocument/2006/relationships/hyperlink" Target="http://localhost/blogs/" TargetMode="External"/><Relationship Id="rId1" Type="http://schemas.openxmlformats.org/officeDocument/2006/relationships/slideLayout" Target="../slideLayouts/slideLayout2.xml"/><Relationship Id="rId5" Type="http://schemas.openxmlformats.org/officeDocument/2006/relationships/hyperlink" Target="http://localhost/images/my_image.jpeg" TargetMode="External"/><Relationship Id="rId4" Type="http://schemas.openxmlformats.org/officeDocument/2006/relationships/hyperlink" Target="http://localhost/blogs/styles/background.png"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validator.w3.org/#validate_by_input"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git-scm.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trello.com/" TargetMode="External"/><Relationship Id="rId2" Type="http://schemas.openxmlformats.org/officeDocument/2006/relationships/hyperlink" Target="http://asana.com/" TargetMode="External"/><Relationship Id="rId1" Type="http://schemas.openxmlformats.org/officeDocument/2006/relationships/slideLayout" Target="../slideLayouts/slideLayout2.xml"/><Relationship Id="rId6" Type="http://schemas.openxmlformats.org/officeDocument/2006/relationships/hyperlink" Target="https://waffle.io/" TargetMode="External"/><Relationship Id="rId5" Type="http://schemas.openxmlformats.org/officeDocument/2006/relationships/hyperlink" Target="https://www.thoughtworks.com/mingle/" TargetMode="External"/><Relationship Id="rId4" Type="http://schemas.openxmlformats.org/officeDocument/2006/relationships/hyperlink" Target="https://developer.github.com/v3/issue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Lecture 5: Collaborative Programming and Basic HTML</a:t>
            </a:r>
          </a:p>
        </p:txBody>
      </p:sp>
      <p:sp>
        <p:nvSpPr>
          <p:cNvPr id="3" name="Subtitle 2"/>
          <p:cNvSpPr>
            <a:spLocks noGrp="1"/>
          </p:cNvSpPr>
          <p:nvPr>
            <p:ph type="subTitle" idx="1"/>
          </p:nvPr>
        </p:nvSpPr>
        <p:spPr/>
        <p:txBody>
          <a:bodyPr>
            <a:normAutofit/>
          </a:bodyPr>
          <a:lstStyle/>
          <a:p>
            <a:endParaRPr lang="en-US" dirty="0"/>
          </a:p>
        </p:txBody>
      </p:sp>
      <p:sp>
        <p:nvSpPr>
          <p:cNvPr id="5" name="Footer Placeholder 4"/>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9782365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16756294"/>
              </p:ext>
            </p:extLst>
          </p:nvPr>
        </p:nvGraphicFramePr>
        <p:xfrm>
          <a:off x="1096963" y="1846263"/>
          <a:ext cx="10058401" cy="3632200"/>
        </p:xfrm>
        <a:graphic>
          <a:graphicData uri="http://schemas.openxmlformats.org/drawingml/2006/table">
            <a:tbl>
              <a:tblPr firstRow="1" bandRow="1">
                <a:tableStyleId>{5C22544A-7EE6-4342-B048-85BDC9FD1C3A}</a:tableStyleId>
              </a:tblPr>
              <a:tblGrid>
                <a:gridCol w="1189037">
                  <a:extLst>
                    <a:ext uri="{9D8B030D-6E8A-4147-A177-3AD203B41FA5}">
                      <a16:colId xmlns:a16="http://schemas.microsoft.com/office/drawing/2014/main" val="20000"/>
                    </a:ext>
                  </a:extLst>
                </a:gridCol>
                <a:gridCol w="8869364">
                  <a:extLst>
                    <a:ext uri="{9D8B030D-6E8A-4147-A177-3AD203B41FA5}">
                      <a16:colId xmlns:a16="http://schemas.microsoft.com/office/drawing/2014/main" val="20001"/>
                    </a:ext>
                  </a:extLst>
                </a:gridCol>
              </a:tblGrid>
              <a:tr h="370840">
                <a:tc>
                  <a:txBody>
                    <a:bodyPr/>
                    <a:lstStyle/>
                    <a:p>
                      <a:r>
                        <a:rPr lang="en-US" sz="1600" dirty="0"/>
                        <a:t>Term</a:t>
                      </a:r>
                    </a:p>
                  </a:txBody>
                  <a:tcPr/>
                </a:tc>
                <a:tc>
                  <a:txBody>
                    <a:bodyPr/>
                    <a:lstStyle/>
                    <a:p>
                      <a:r>
                        <a:rPr lang="en-US" sz="1600" dirty="0"/>
                        <a:t>Meaning</a:t>
                      </a:r>
                    </a:p>
                  </a:txBody>
                  <a:tcPr/>
                </a:tc>
                <a:extLst>
                  <a:ext uri="{0D108BD9-81ED-4DB2-BD59-A6C34878D82A}">
                    <a16:rowId xmlns:a16="http://schemas.microsoft.com/office/drawing/2014/main" val="10000"/>
                  </a:ext>
                </a:extLst>
              </a:tr>
              <a:tr h="370840">
                <a:tc>
                  <a:txBody>
                    <a:bodyPr/>
                    <a:lstStyle/>
                    <a:p>
                      <a:r>
                        <a:rPr lang="en-US" sz="1400" dirty="0"/>
                        <a:t>Repository</a:t>
                      </a:r>
                    </a:p>
                  </a:txBody>
                  <a:tcPr/>
                </a:tc>
                <a:tc>
                  <a:txBody>
                    <a:bodyPr/>
                    <a:lstStyle/>
                    <a:p>
                      <a:r>
                        <a:rPr lang="en-US" sz="1400" dirty="0"/>
                        <a:t>A repository is a location that stores the information about the project’s file and folder structure, as well as its history</a:t>
                      </a:r>
                    </a:p>
                  </a:txBody>
                  <a:tcPr/>
                </a:tc>
                <a:extLst>
                  <a:ext uri="{0D108BD9-81ED-4DB2-BD59-A6C34878D82A}">
                    <a16:rowId xmlns:a16="http://schemas.microsoft.com/office/drawing/2014/main" val="10001"/>
                  </a:ext>
                </a:extLst>
              </a:tr>
              <a:tr h="370840">
                <a:tc>
                  <a:txBody>
                    <a:bodyPr/>
                    <a:lstStyle/>
                    <a:p>
                      <a:r>
                        <a:rPr lang="en-US" sz="1400" dirty="0"/>
                        <a:t>Branch</a:t>
                      </a:r>
                    </a:p>
                  </a:txBody>
                  <a:tcPr/>
                </a:tc>
                <a:tc>
                  <a:txBody>
                    <a:bodyPr/>
                    <a:lstStyle/>
                    <a:p>
                      <a:r>
                        <a:rPr lang="en-US" sz="1400" dirty="0"/>
                        <a:t>A branch is a pointer to a certain chain of file</a:t>
                      </a:r>
                      <a:r>
                        <a:rPr lang="en-US" sz="1400" baseline="0" dirty="0"/>
                        <a:t> change histories; you can have many branches, but will always have at least one. Traditionally, the original branch is called </a:t>
                      </a:r>
                      <a:r>
                        <a:rPr lang="en-US" sz="1400" i="1" baseline="0" dirty="0"/>
                        <a:t>master</a:t>
                      </a:r>
                      <a:endParaRPr lang="en-US" sz="1400" dirty="0"/>
                    </a:p>
                  </a:txBody>
                  <a:tcPr/>
                </a:tc>
                <a:extLst>
                  <a:ext uri="{0D108BD9-81ED-4DB2-BD59-A6C34878D82A}">
                    <a16:rowId xmlns:a16="http://schemas.microsoft.com/office/drawing/2014/main" val="10002"/>
                  </a:ext>
                </a:extLst>
              </a:tr>
              <a:tr h="370840">
                <a:tc>
                  <a:txBody>
                    <a:bodyPr/>
                    <a:lstStyle/>
                    <a:p>
                      <a:r>
                        <a:rPr lang="en-US" sz="1400" dirty="0"/>
                        <a:t>Commit</a:t>
                      </a:r>
                    </a:p>
                  </a:txBody>
                  <a:tcPr/>
                </a:tc>
                <a:tc>
                  <a:txBody>
                    <a:bodyPr/>
                    <a:lstStyle/>
                    <a:p>
                      <a:r>
                        <a:rPr lang="en-US" sz="1400" dirty="0"/>
                        <a:t>A commit is a snapshot</a:t>
                      </a:r>
                      <a:r>
                        <a:rPr lang="en-US" sz="1400" baseline="0" dirty="0"/>
                        <a:t> of your repository at a point in time. </a:t>
                      </a:r>
                      <a:endParaRPr lang="en-US" sz="1400" dirty="0"/>
                    </a:p>
                  </a:txBody>
                  <a:tcPr/>
                </a:tc>
                <a:extLst>
                  <a:ext uri="{0D108BD9-81ED-4DB2-BD59-A6C34878D82A}">
                    <a16:rowId xmlns:a16="http://schemas.microsoft.com/office/drawing/2014/main" val="10003"/>
                  </a:ext>
                </a:extLst>
              </a:tr>
              <a:tr h="370840">
                <a:tc>
                  <a:txBody>
                    <a:bodyPr/>
                    <a:lstStyle/>
                    <a:p>
                      <a:r>
                        <a:rPr lang="en-US" sz="1400" dirty="0"/>
                        <a:t>Remote</a:t>
                      </a:r>
                    </a:p>
                  </a:txBody>
                  <a:tcPr/>
                </a:tc>
                <a:tc>
                  <a:txBody>
                    <a:bodyPr/>
                    <a:lstStyle/>
                    <a:p>
                      <a:r>
                        <a:rPr lang="en-US" sz="1400" dirty="0"/>
                        <a:t>A reference</a:t>
                      </a:r>
                      <a:r>
                        <a:rPr lang="en-US" sz="1400" baseline="0" dirty="0"/>
                        <a:t> to a repository stored outside of your current local machine; </a:t>
                      </a:r>
                      <a:r>
                        <a:rPr lang="en-US" sz="1400" baseline="0" dirty="0" err="1"/>
                        <a:t>ie</a:t>
                      </a:r>
                      <a:r>
                        <a:rPr lang="en-US" sz="1400" baseline="0" dirty="0"/>
                        <a:t>, the repository on </a:t>
                      </a:r>
                      <a:r>
                        <a:rPr lang="en-US" sz="1400" baseline="0" dirty="0" err="1"/>
                        <a:t>Github</a:t>
                      </a:r>
                      <a:endParaRPr lang="en-US" sz="1400" dirty="0"/>
                    </a:p>
                  </a:txBody>
                  <a:tcPr/>
                </a:tc>
                <a:extLst>
                  <a:ext uri="{0D108BD9-81ED-4DB2-BD59-A6C34878D82A}">
                    <a16:rowId xmlns:a16="http://schemas.microsoft.com/office/drawing/2014/main" val="10004"/>
                  </a:ext>
                </a:extLst>
              </a:tr>
              <a:tr h="370840">
                <a:tc>
                  <a:txBody>
                    <a:bodyPr/>
                    <a:lstStyle/>
                    <a:p>
                      <a:r>
                        <a:rPr lang="en-US" sz="1400" dirty="0"/>
                        <a:t>Push</a:t>
                      </a:r>
                    </a:p>
                  </a:txBody>
                  <a:tcPr/>
                </a:tc>
                <a:tc>
                  <a:txBody>
                    <a:bodyPr/>
                    <a:lstStyle/>
                    <a:p>
                      <a:r>
                        <a:rPr lang="en-US" sz="1400" dirty="0"/>
                        <a:t>Pushing is the act of taking your commits and uploading them to a remote repository</a:t>
                      </a:r>
                    </a:p>
                  </a:txBody>
                  <a:tcPr/>
                </a:tc>
                <a:extLst>
                  <a:ext uri="{0D108BD9-81ED-4DB2-BD59-A6C34878D82A}">
                    <a16:rowId xmlns:a16="http://schemas.microsoft.com/office/drawing/2014/main" val="10005"/>
                  </a:ext>
                </a:extLst>
              </a:tr>
              <a:tr h="370840">
                <a:tc>
                  <a:txBody>
                    <a:bodyPr/>
                    <a:lstStyle/>
                    <a:p>
                      <a:r>
                        <a:rPr lang="en-US" sz="1400" dirty="0"/>
                        <a:t>Pull</a:t>
                      </a:r>
                    </a:p>
                  </a:txBody>
                  <a:tcPr/>
                </a:tc>
                <a:tc>
                  <a:txBody>
                    <a:bodyPr/>
                    <a:lstStyle/>
                    <a:p>
                      <a:r>
                        <a:rPr lang="en-US" sz="1400" dirty="0"/>
                        <a:t>Pulling is</a:t>
                      </a:r>
                      <a:r>
                        <a:rPr lang="en-US" sz="1400" baseline="0" dirty="0"/>
                        <a:t> the act of taking commits from a remote repository and bringing the changes down to your local repository</a:t>
                      </a:r>
                      <a:endParaRPr lang="en-US" sz="1400" dirty="0"/>
                    </a:p>
                  </a:txBody>
                  <a:tcPr/>
                </a:tc>
                <a:extLst>
                  <a:ext uri="{0D108BD9-81ED-4DB2-BD59-A6C34878D82A}">
                    <a16:rowId xmlns:a16="http://schemas.microsoft.com/office/drawing/2014/main" val="10006"/>
                  </a:ext>
                </a:extLst>
              </a:tr>
              <a:tr h="370840">
                <a:tc>
                  <a:txBody>
                    <a:bodyPr/>
                    <a:lstStyle/>
                    <a:p>
                      <a:r>
                        <a:rPr lang="en-US" sz="1400" dirty="0"/>
                        <a:t>Merging</a:t>
                      </a:r>
                    </a:p>
                  </a:txBody>
                  <a:tcPr/>
                </a:tc>
                <a:tc>
                  <a:txBody>
                    <a:bodyPr/>
                    <a:lstStyle/>
                    <a:p>
                      <a:r>
                        <a:rPr lang="en-US" sz="1400" dirty="0"/>
                        <a:t>Merging is the act of bringing</a:t>
                      </a:r>
                      <a:r>
                        <a:rPr lang="en-US" sz="1400" baseline="0" dirty="0"/>
                        <a:t> one set of changes from one branch to another, and creating a new version of the code with both histories.</a:t>
                      </a:r>
                      <a:endParaRPr lang="en-US" sz="1400" dirty="0"/>
                    </a:p>
                  </a:txBody>
                  <a:tcPr/>
                </a:tc>
                <a:extLst>
                  <a:ext uri="{0D108BD9-81ED-4DB2-BD59-A6C34878D82A}">
                    <a16:rowId xmlns:a16="http://schemas.microsoft.com/office/drawing/2014/main" val="10007"/>
                  </a:ext>
                </a:extLst>
              </a:tr>
              <a:tr h="370840">
                <a:tc>
                  <a:txBody>
                    <a:bodyPr/>
                    <a:lstStyle/>
                    <a:p>
                      <a:r>
                        <a:rPr lang="en-US" sz="1400" dirty="0"/>
                        <a:t>Pull request</a:t>
                      </a:r>
                    </a:p>
                  </a:txBody>
                  <a:tcPr/>
                </a:tc>
                <a:tc>
                  <a:txBody>
                    <a:bodyPr/>
                    <a:lstStyle/>
                    <a:p>
                      <a:r>
                        <a:rPr lang="en-US" sz="1400" dirty="0"/>
                        <a:t>A pull request is a request to</a:t>
                      </a:r>
                      <a:r>
                        <a:rPr lang="en-US" sz="1400" baseline="0" dirty="0"/>
                        <a:t> bring a series of changes from one branch to another</a:t>
                      </a:r>
                      <a:endParaRPr lang="en-US" sz="1400" dirty="0"/>
                    </a:p>
                  </a:txBody>
                  <a:tcPr/>
                </a:tc>
                <a:extLst>
                  <a:ext uri="{0D108BD9-81ED-4DB2-BD59-A6C34878D82A}">
                    <a16:rowId xmlns:a16="http://schemas.microsoft.com/office/drawing/2014/main" val="10008"/>
                  </a:ext>
                </a:extLst>
              </a:tr>
            </a:tbl>
          </a:graphicData>
        </a:graphic>
      </p:graphicFrame>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174592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7394" y="640081"/>
            <a:ext cx="6643010" cy="5314406"/>
          </a:xfrm>
          <a:prstGeom prst="rect">
            <a:avLst/>
          </a:prstGeom>
        </p:spPr>
      </p:pic>
      <p:sp>
        <p:nvSpPr>
          <p:cNvPr id="2" name="Title 1"/>
          <p:cNvSpPr>
            <a:spLocks noGrp="1"/>
          </p:cNvSpPr>
          <p:nvPr>
            <p:ph type="title"/>
          </p:nvPr>
        </p:nvSpPr>
        <p:spPr>
          <a:xfrm>
            <a:off x="7859485" y="634946"/>
            <a:ext cx="3690257" cy="1450757"/>
          </a:xfrm>
        </p:spPr>
        <p:txBody>
          <a:bodyPr>
            <a:normAutofit/>
          </a:bodyPr>
          <a:lstStyle/>
          <a:p>
            <a:pPr>
              <a:lnSpc>
                <a:spcPct val="65000"/>
              </a:lnSpc>
            </a:pPr>
            <a:r>
              <a:rPr lang="en-US" sz="4400" dirty="0"/>
              <a:t>Making a repository on </a:t>
            </a:r>
            <a:r>
              <a:rPr lang="en-US" sz="4400" dirty="0" err="1"/>
              <a:t>Github</a:t>
            </a:r>
            <a:endParaRPr lang="en-US" sz="4400" dirty="0"/>
          </a:p>
        </p:txBody>
      </p:sp>
      <p:sp>
        <p:nvSpPr>
          <p:cNvPr id="3" name="Content Placeholder 2"/>
          <p:cNvSpPr>
            <a:spLocks noGrp="1"/>
          </p:cNvSpPr>
          <p:nvPr>
            <p:ph idx="1"/>
          </p:nvPr>
        </p:nvSpPr>
        <p:spPr>
          <a:xfrm>
            <a:off x="7859485" y="2198914"/>
            <a:ext cx="3690257" cy="3670180"/>
          </a:xfrm>
        </p:spPr>
        <p:txBody>
          <a:bodyPr>
            <a:normAutofit/>
          </a:bodyPr>
          <a:lstStyle/>
          <a:p>
            <a:r>
              <a:rPr lang="en-US" dirty="0"/>
              <a:t>The first step to using </a:t>
            </a:r>
            <a:r>
              <a:rPr lang="en-US" dirty="0" err="1"/>
              <a:t>Git</a:t>
            </a:r>
            <a:r>
              <a:rPr lang="en-US" dirty="0"/>
              <a:t> is making a repository. A repository is a data structure that stores information about the files and folder of a project, as well as the history of the structure.</a:t>
            </a:r>
          </a:p>
          <a:p>
            <a:r>
              <a:rPr lang="en-US" dirty="0"/>
              <a:t>The easiest way to make a repository is to start on </a:t>
            </a:r>
            <a:r>
              <a:rPr lang="en-US" dirty="0" err="1"/>
              <a:t>Github</a:t>
            </a:r>
            <a:r>
              <a:rPr lang="en-US" dirty="0"/>
              <a:t>, with the following settings:</a:t>
            </a:r>
          </a:p>
          <a:p>
            <a:pPr lvl="1"/>
            <a:r>
              <a:rPr lang="en-US" dirty="0">
                <a:hlinkClick r:id="rId3"/>
              </a:rPr>
              <a:t>https://github.com/new</a:t>
            </a:r>
            <a:endParaRPr lang="en-US" dirty="0"/>
          </a:p>
          <a:p>
            <a:endParaRPr lang="en-US" dirty="0"/>
          </a:p>
        </p:txBody>
      </p:sp>
      <p:sp>
        <p:nvSpPr>
          <p:cNvPr id="4" name="Footer Placeholder 3"/>
          <p:cNvSpPr>
            <a:spLocks noGrp="1"/>
          </p:cNvSpPr>
          <p:nvPr>
            <p:ph type="ftr" sz="quarter" idx="11"/>
          </p:nvPr>
        </p:nvSpPr>
        <p:spPr>
          <a:xfrm>
            <a:off x="3686185" y="6459785"/>
            <a:ext cx="4822804" cy="365125"/>
          </a:xfrm>
        </p:spPr>
        <p:txBody>
          <a:bodyPr>
            <a:normAutofit/>
          </a:bodyPr>
          <a:lstStyle/>
          <a:p>
            <a:r>
              <a:rPr lang="en-US" dirty="0"/>
              <a:t>©2018 Stevens Institute of Technology</a:t>
            </a:r>
          </a:p>
        </p:txBody>
      </p:sp>
    </p:spTree>
    <p:extLst>
      <p:ext uri="{BB962C8B-B14F-4D97-AF65-F5344CB8AC3E}">
        <p14:creationId xmlns:p14="http://schemas.microsoft.com/office/powerpoint/2010/main" val="3914394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5902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679"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6944" r="7151" b="4"/>
          <a:stretch/>
        </p:blipFill>
        <p:spPr>
          <a:xfrm>
            <a:off x="4812161" y="-2655"/>
            <a:ext cx="3606643" cy="3358597"/>
          </a:xfrm>
          <a:prstGeom prst="rect">
            <a:avLst/>
          </a:prstGeom>
        </p:spPr>
      </p:pic>
      <p:sp>
        <p:nvSpPr>
          <p:cNvPr id="17" name="Rectangle 1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76279" y="0"/>
            <a:ext cx="3610035" cy="33559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605" r="29967" b="-1"/>
          <a:stretch/>
        </p:blipFill>
        <p:spPr>
          <a:xfrm>
            <a:off x="4812161" y="3504904"/>
            <a:ext cx="7374154" cy="3353096"/>
          </a:xfrm>
          <a:prstGeom prst="rect">
            <a:avLst/>
          </a:prstGeom>
        </p:spPr>
      </p:pic>
      <p:sp>
        <p:nvSpPr>
          <p:cNvPr id="2" name="Title 1"/>
          <p:cNvSpPr>
            <a:spLocks noGrp="1"/>
          </p:cNvSpPr>
          <p:nvPr>
            <p:ph type="title"/>
          </p:nvPr>
        </p:nvSpPr>
        <p:spPr>
          <a:xfrm>
            <a:off x="492369" y="516835"/>
            <a:ext cx="3735502" cy="2103875"/>
          </a:xfrm>
        </p:spPr>
        <p:txBody>
          <a:bodyPr>
            <a:normAutofit/>
          </a:bodyPr>
          <a:lstStyle/>
          <a:p>
            <a:r>
              <a:rPr lang="en-US" sz="3600">
                <a:solidFill>
                  <a:srgbClr val="FFFFFF"/>
                </a:solidFill>
              </a:rPr>
              <a:t>Cloning a repository</a:t>
            </a:r>
          </a:p>
        </p:txBody>
      </p:sp>
      <p:sp>
        <p:nvSpPr>
          <p:cNvPr id="3" name="Content Placeholder 2"/>
          <p:cNvSpPr>
            <a:spLocks noGrp="1"/>
          </p:cNvSpPr>
          <p:nvPr>
            <p:ph idx="1"/>
          </p:nvPr>
        </p:nvSpPr>
        <p:spPr>
          <a:xfrm>
            <a:off x="492371" y="2653800"/>
            <a:ext cx="3735500" cy="3335519"/>
          </a:xfrm>
        </p:spPr>
        <p:txBody>
          <a:bodyPr>
            <a:normAutofit/>
          </a:bodyPr>
          <a:lstStyle/>
          <a:p>
            <a:r>
              <a:rPr lang="en-US" sz="1500" dirty="0">
                <a:solidFill>
                  <a:srgbClr val="FFFFFF"/>
                </a:solidFill>
              </a:rPr>
              <a:t>Once the repository is created on </a:t>
            </a:r>
            <a:r>
              <a:rPr lang="en-US" sz="1500" dirty="0" err="1">
                <a:solidFill>
                  <a:srgbClr val="FFFFFF"/>
                </a:solidFill>
              </a:rPr>
              <a:t>Github</a:t>
            </a:r>
            <a:r>
              <a:rPr lang="en-US" sz="1500" dirty="0">
                <a:solidFill>
                  <a:srgbClr val="FFFFFF"/>
                </a:solidFill>
              </a:rPr>
              <a:t>, we can clone it to our local machines using the </a:t>
            </a:r>
            <a:r>
              <a:rPr lang="en-US" sz="1500" dirty="0" err="1">
                <a:solidFill>
                  <a:srgbClr val="FFFFFF"/>
                </a:solidFill>
              </a:rPr>
              <a:t>git</a:t>
            </a:r>
            <a:r>
              <a:rPr lang="en-US" sz="1500" dirty="0">
                <a:solidFill>
                  <a:srgbClr val="FFFFFF"/>
                </a:solidFill>
              </a:rPr>
              <a:t> command line.</a:t>
            </a:r>
          </a:p>
          <a:p>
            <a:r>
              <a:rPr lang="en-US" sz="1500" dirty="0">
                <a:solidFill>
                  <a:srgbClr val="FFFFFF"/>
                </a:solidFill>
              </a:rPr>
              <a:t>On the home page of a repository (</a:t>
            </a:r>
            <a:r>
              <a:rPr lang="en-US" sz="1500" dirty="0">
                <a:solidFill>
                  <a:srgbClr val="FFFFFF"/>
                </a:solidFill>
                <a:hlinkClick r:id="rId4"/>
              </a:rPr>
              <a:t>see example</a:t>
            </a:r>
            <a:r>
              <a:rPr lang="en-US" sz="1500" dirty="0">
                <a:solidFill>
                  <a:srgbClr val="FFFFFF"/>
                </a:solidFill>
              </a:rPr>
              <a:t>) there will be a button to clone or </a:t>
            </a:r>
            <a:r>
              <a:rPr lang="en-US" sz="1500" dirty="0" err="1">
                <a:solidFill>
                  <a:srgbClr val="FFFFFF"/>
                </a:solidFill>
              </a:rPr>
              <a:t>donwload</a:t>
            </a:r>
            <a:r>
              <a:rPr lang="en-US" sz="1500" dirty="0">
                <a:solidFill>
                  <a:srgbClr val="FFFFFF"/>
                </a:solidFill>
              </a:rPr>
              <a:t> the repository. Copy the </a:t>
            </a:r>
            <a:r>
              <a:rPr lang="en-US" sz="1500" dirty="0" err="1">
                <a:solidFill>
                  <a:srgbClr val="FFFFFF"/>
                </a:solidFill>
              </a:rPr>
              <a:t>url</a:t>
            </a:r>
            <a:r>
              <a:rPr lang="en-US" sz="1500" dirty="0">
                <a:solidFill>
                  <a:srgbClr val="FFFFFF"/>
                </a:solidFill>
              </a:rPr>
              <a:t>, and use the </a:t>
            </a:r>
            <a:r>
              <a:rPr lang="en-US" sz="1500" i="1" dirty="0" err="1">
                <a:solidFill>
                  <a:srgbClr val="FFFFFF"/>
                </a:solidFill>
              </a:rPr>
              <a:t>git</a:t>
            </a:r>
            <a:r>
              <a:rPr lang="en-US" sz="1500" i="1" dirty="0">
                <a:solidFill>
                  <a:srgbClr val="FFFFFF"/>
                </a:solidFill>
              </a:rPr>
              <a:t> clone URL </a:t>
            </a:r>
            <a:r>
              <a:rPr lang="en-US" sz="1500" dirty="0">
                <a:solidFill>
                  <a:srgbClr val="FFFFFF"/>
                </a:solidFill>
              </a:rPr>
              <a:t>command to clone the repository.</a:t>
            </a:r>
          </a:p>
        </p:txBody>
      </p:sp>
      <p:sp>
        <p:nvSpPr>
          <p:cNvPr id="4" name="Footer Placeholder 3"/>
          <p:cNvSpPr>
            <a:spLocks noGrp="1"/>
          </p:cNvSpPr>
          <p:nvPr>
            <p:ph type="ftr" sz="quarter" idx="11"/>
          </p:nvPr>
        </p:nvSpPr>
        <p:spPr>
          <a:xfrm>
            <a:off x="4913924" y="6459785"/>
            <a:ext cx="6943779" cy="365125"/>
          </a:xfrm>
        </p:spPr>
        <p:txBody>
          <a:bodyPr>
            <a:normAutofit/>
          </a:bodyPr>
          <a:lstStyle/>
          <a:p>
            <a:pPr algn="r"/>
            <a:r>
              <a:rPr lang="en-US" dirty="0"/>
              <a:t>©2018 Stevens Institute of Technology</a:t>
            </a:r>
          </a:p>
        </p:txBody>
      </p:sp>
    </p:spTree>
    <p:extLst>
      <p:ext uri="{BB962C8B-B14F-4D97-AF65-F5344CB8AC3E}">
        <p14:creationId xmlns:p14="http://schemas.microsoft.com/office/powerpoint/2010/main" val="380341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2017" y="2451775"/>
            <a:ext cx="6798082" cy="1954449"/>
          </a:xfrm>
          <a:prstGeom prst="rect">
            <a:avLst/>
          </a:prstGeom>
        </p:spPr>
      </p:pic>
      <p:sp>
        <p:nvSpPr>
          <p:cNvPr id="2" name="Title 1"/>
          <p:cNvSpPr>
            <a:spLocks noGrp="1"/>
          </p:cNvSpPr>
          <p:nvPr>
            <p:ph type="title"/>
          </p:nvPr>
        </p:nvSpPr>
        <p:spPr>
          <a:xfrm>
            <a:off x="492370" y="516835"/>
            <a:ext cx="3084844" cy="2103875"/>
          </a:xfrm>
        </p:spPr>
        <p:txBody>
          <a:bodyPr>
            <a:normAutofit/>
          </a:bodyPr>
          <a:lstStyle/>
          <a:p>
            <a:r>
              <a:rPr lang="en-US" sz="3600">
                <a:solidFill>
                  <a:srgbClr val="FFFFFF"/>
                </a:solidFill>
              </a:rPr>
              <a:t>Getting status</a:t>
            </a:r>
          </a:p>
        </p:txBody>
      </p:sp>
      <p:sp>
        <p:nvSpPr>
          <p:cNvPr id="3" name="Content Placeholder 2"/>
          <p:cNvSpPr>
            <a:spLocks noGrp="1"/>
          </p:cNvSpPr>
          <p:nvPr>
            <p:ph idx="1"/>
          </p:nvPr>
        </p:nvSpPr>
        <p:spPr>
          <a:xfrm>
            <a:off x="492371" y="2653800"/>
            <a:ext cx="3084844" cy="3335519"/>
          </a:xfrm>
        </p:spPr>
        <p:txBody>
          <a:bodyPr>
            <a:normAutofit/>
          </a:bodyPr>
          <a:lstStyle/>
          <a:p>
            <a:r>
              <a:rPr lang="en-US" sz="1500" dirty="0">
                <a:solidFill>
                  <a:srgbClr val="FFFFFF"/>
                </a:solidFill>
              </a:rPr>
              <a:t>While in our project directory, we can make changes as needed to our repository. These changes will not appear online until we commit and push these changes.</a:t>
            </a:r>
          </a:p>
          <a:p>
            <a:r>
              <a:rPr lang="en-US" sz="1500" dirty="0">
                <a:solidFill>
                  <a:srgbClr val="FFFFFF"/>
                </a:solidFill>
              </a:rPr>
              <a:t>When we want to see what changes we have since our last commit (a snapshot of our code at a point in time), we can use the </a:t>
            </a:r>
            <a:r>
              <a:rPr lang="en-US" sz="1500" i="1" dirty="0" err="1">
                <a:solidFill>
                  <a:srgbClr val="FFFFFF"/>
                </a:solidFill>
              </a:rPr>
              <a:t>git</a:t>
            </a:r>
            <a:r>
              <a:rPr lang="en-US" sz="1500" i="1" dirty="0">
                <a:solidFill>
                  <a:srgbClr val="FFFFFF"/>
                </a:solidFill>
              </a:rPr>
              <a:t> status</a:t>
            </a:r>
            <a:r>
              <a:rPr lang="en-US" sz="1500" dirty="0">
                <a:solidFill>
                  <a:srgbClr val="FFFFFF"/>
                </a:solidFill>
              </a:rPr>
              <a:t> command.</a:t>
            </a:r>
          </a:p>
          <a:p>
            <a:r>
              <a:rPr lang="en-US" sz="1500" dirty="0">
                <a:solidFill>
                  <a:srgbClr val="FFFFFF"/>
                </a:solidFill>
              </a:rPr>
              <a:t>In the screenshot, we can see that we have an untracked file; this means a file that is brand new to the repository.</a:t>
            </a:r>
          </a:p>
        </p:txBody>
      </p:sp>
      <p:sp>
        <p:nvSpPr>
          <p:cNvPr id="4" name="Footer Placeholder 3"/>
          <p:cNvSpPr>
            <a:spLocks noGrp="1"/>
          </p:cNvSpPr>
          <p:nvPr>
            <p:ph type="ftr" sz="quarter" idx="11"/>
          </p:nvPr>
        </p:nvSpPr>
        <p:spPr>
          <a:xfrm>
            <a:off x="1089175" y="6459785"/>
            <a:ext cx="3757243" cy="365125"/>
          </a:xfrm>
        </p:spPr>
        <p:txBody>
          <a:bodyPr>
            <a:normAutofit/>
          </a:bodyPr>
          <a:lstStyle/>
          <a:p>
            <a:pPr algn="l"/>
            <a:r>
              <a:rPr lang="en-US" dirty="0"/>
              <a:t>©2018 Stevens Institute of Technology</a:t>
            </a:r>
          </a:p>
        </p:txBody>
      </p:sp>
    </p:spTree>
    <p:extLst>
      <p:ext uri="{BB962C8B-B14F-4D97-AF65-F5344CB8AC3E}">
        <p14:creationId xmlns:p14="http://schemas.microsoft.com/office/powerpoint/2010/main" val="1016411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192" y="2301316"/>
            <a:ext cx="5451627" cy="1935326"/>
          </a:xfrm>
          <a:prstGeom prst="rect">
            <a:avLst/>
          </a:prstGeom>
        </p:spPr>
      </p:pic>
      <p:sp>
        <p:nvSpPr>
          <p:cNvPr id="2" name="Title 1"/>
          <p:cNvSpPr>
            <a:spLocks noGrp="1"/>
          </p:cNvSpPr>
          <p:nvPr>
            <p:ph type="title"/>
          </p:nvPr>
        </p:nvSpPr>
        <p:spPr>
          <a:xfrm>
            <a:off x="6411685" y="634946"/>
            <a:ext cx="5127171" cy="1450757"/>
          </a:xfrm>
        </p:spPr>
        <p:txBody>
          <a:bodyPr>
            <a:normAutofit/>
          </a:bodyPr>
          <a:lstStyle/>
          <a:p>
            <a:r>
              <a:rPr lang="en-US" sz="4400" dirty="0"/>
              <a:t>Adding changes to be included in a commit</a:t>
            </a:r>
          </a:p>
        </p:txBody>
      </p:sp>
      <p:sp>
        <p:nvSpPr>
          <p:cNvPr id="3" name="Content Placeholder 2"/>
          <p:cNvSpPr>
            <a:spLocks noGrp="1"/>
          </p:cNvSpPr>
          <p:nvPr>
            <p:ph idx="1"/>
          </p:nvPr>
        </p:nvSpPr>
        <p:spPr>
          <a:xfrm>
            <a:off x="6411684" y="2198914"/>
            <a:ext cx="5127172" cy="3670180"/>
          </a:xfrm>
        </p:spPr>
        <p:txBody>
          <a:bodyPr>
            <a:normAutofit/>
          </a:bodyPr>
          <a:lstStyle/>
          <a:p>
            <a:pPr>
              <a:lnSpc>
                <a:spcPct val="80000"/>
              </a:lnSpc>
            </a:pPr>
            <a:r>
              <a:rPr lang="en-US" dirty="0"/>
              <a:t>Before we commit changes, we need to explicitly tell </a:t>
            </a:r>
            <a:r>
              <a:rPr lang="en-US" dirty="0" err="1"/>
              <a:t>Git</a:t>
            </a:r>
            <a:r>
              <a:rPr lang="en-US" dirty="0"/>
              <a:t> which files we want to track the changes of. We do this with the </a:t>
            </a:r>
            <a:r>
              <a:rPr lang="en-US" i="1" dirty="0" err="1"/>
              <a:t>git</a:t>
            </a:r>
            <a:r>
              <a:rPr lang="en-US" i="1" dirty="0"/>
              <a:t> add PATH/TO/FILE.EXT </a:t>
            </a:r>
            <a:r>
              <a:rPr lang="en-US" dirty="0"/>
              <a:t>command</a:t>
            </a:r>
            <a:r>
              <a:rPr lang="en-US" i="1" dirty="0"/>
              <a:t>.</a:t>
            </a:r>
          </a:p>
          <a:p>
            <a:pPr>
              <a:lnSpc>
                <a:spcPct val="80000"/>
              </a:lnSpc>
            </a:pPr>
            <a:r>
              <a:rPr lang="en-US" dirty="0"/>
              <a:t>For example, to add our new readme, it would be: </a:t>
            </a:r>
            <a:r>
              <a:rPr lang="en-US" i="1" dirty="0" err="1"/>
              <a:t>git</a:t>
            </a:r>
            <a:r>
              <a:rPr lang="en-US" i="1" dirty="0"/>
              <a:t> add </a:t>
            </a:r>
            <a:r>
              <a:rPr lang="en-US" i="1" dirty="0" err="1"/>
              <a:t>readme.md</a:t>
            </a:r>
            <a:endParaRPr lang="en-US" i="1" dirty="0"/>
          </a:p>
          <a:p>
            <a:pPr>
              <a:lnSpc>
                <a:spcPct val="80000"/>
              </a:lnSpc>
            </a:pPr>
            <a:r>
              <a:rPr lang="en-US" dirty="0"/>
              <a:t>After the file is added, it is now in a state known as </a:t>
            </a:r>
            <a:r>
              <a:rPr lang="en-US" i="1" dirty="0"/>
              <a:t>staging</a:t>
            </a:r>
            <a:r>
              <a:rPr lang="en-US" dirty="0"/>
              <a:t>; this means that it’s a change that will be included in a new commit. We can continue to edit this file and the new changes will not be included in that staging version of the file until we explicitly run </a:t>
            </a:r>
            <a:r>
              <a:rPr lang="en-US" i="1" dirty="0" err="1"/>
              <a:t>git</a:t>
            </a:r>
            <a:r>
              <a:rPr lang="en-US" i="1" dirty="0"/>
              <a:t> add</a:t>
            </a:r>
            <a:r>
              <a:rPr lang="en-US" dirty="0"/>
              <a:t> again.</a:t>
            </a:r>
          </a:p>
          <a:p>
            <a:pPr>
              <a:lnSpc>
                <a:spcPct val="80000"/>
              </a:lnSpc>
            </a:pPr>
            <a:endParaRPr lang="en-US" dirty="0"/>
          </a:p>
        </p:txBody>
      </p:sp>
      <p:sp>
        <p:nvSpPr>
          <p:cNvPr id="4" name="Footer Placeholder 3"/>
          <p:cNvSpPr>
            <a:spLocks noGrp="1"/>
          </p:cNvSpPr>
          <p:nvPr>
            <p:ph type="ftr" sz="quarter" idx="11"/>
          </p:nvPr>
        </p:nvSpPr>
        <p:spPr>
          <a:xfrm>
            <a:off x="3686185" y="6459785"/>
            <a:ext cx="4822804" cy="365125"/>
          </a:xfrm>
        </p:spPr>
        <p:txBody>
          <a:bodyPr>
            <a:normAutofit/>
          </a:bodyPr>
          <a:lstStyle/>
          <a:p>
            <a:r>
              <a:rPr lang="en-US" dirty="0"/>
              <a:t>©2018 Stevens Institute of Technology</a:t>
            </a:r>
          </a:p>
        </p:txBody>
      </p:sp>
    </p:spTree>
    <p:extLst>
      <p:ext uri="{BB962C8B-B14F-4D97-AF65-F5344CB8AC3E}">
        <p14:creationId xmlns:p14="http://schemas.microsoft.com/office/powerpoint/2010/main" val="774317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999" y="2243539"/>
            <a:ext cx="6909801" cy="2107489"/>
          </a:xfrm>
          <a:prstGeom prst="rect">
            <a:avLst/>
          </a:prstGeom>
        </p:spPr>
      </p:pic>
      <p:sp>
        <p:nvSpPr>
          <p:cNvPr id="2" name="Title 1"/>
          <p:cNvSpPr>
            <a:spLocks noGrp="1"/>
          </p:cNvSpPr>
          <p:nvPr>
            <p:ph type="title"/>
          </p:nvPr>
        </p:nvSpPr>
        <p:spPr>
          <a:xfrm>
            <a:off x="7859485" y="634946"/>
            <a:ext cx="3690257" cy="1450757"/>
          </a:xfrm>
        </p:spPr>
        <p:txBody>
          <a:bodyPr>
            <a:normAutofit/>
          </a:bodyPr>
          <a:lstStyle/>
          <a:p>
            <a:r>
              <a:rPr lang="en-US" dirty="0"/>
              <a:t>Committing Code</a:t>
            </a:r>
          </a:p>
        </p:txBody>
      </p:sp>
      <p:sp>
        <p:nvSpPr>
          <p:cNvPr id="3" name="Content Placeholder 2"/>
          <p:cNvSpPr>
            <a:spLocks noGrp="1"/>
          </p:cNvSpPr>
          <p:nvPr>
            <p:ph idx="1"/>
          </p:nvPr>
        </p:nvSpPr>
        <p:spPr>
          <a:xfrm>
            <a:off x="7859485" y="2198914"/>
            <a:ext cx="3690257" cy="3670180"/>
          </a:xfrm>
        </p:spPr>
        <p:txBody>
          <a:bodyPr>
            <a:normAutofit/>
          </a:bodyPr>
          <a:lstStyle/>
          <a:p>
            <a:r>
              <a:rPr lang="en-US" dirty="0"/>
              <a:t>Once we make changes that we want to group together and store in our repository, we will perform what is known as a commit. A commit can be seen as a snapshot of our repository at a certain point in time.</a:t>
            </a:r>
          </a:p>
          <a:p>
            <a:r>
              <a:rPr lang="en-US"/>
              <a:t>Committing </a:t>
            </a:r>
            <a:r>
              <a:rPr lang="en-US" dirty="0"/>
              <a:t>is very easy:</a:t>
            </a:r>
            <a:r>
              <a:rPr lang="en-US" i="1" dirty="0"/>
              <a:t> </a:t>
            </a:r>
            <a:r>
              <a:rPr lang="en-US" i="1" dirty="0" err="1"/>
              <a:t>git</a:t>
            </a:r>
            <a:r>
              <a:rPr lang="en-US" i="1" dirty="0"/>
              <a:t> commit -m “Our message here” </a:t>
            </a:r>
            <a:r>
              <a:rPr lang="en-US" dirty="0"/>
              <a:t>will snapshot all </a:t>
            </a:r>
            <a:r>
              <a:rPr lang="en-US" b="1" dirty="0"/>
              <a:t>staged</a:t>
            </a:r>
            <a:r>
              <a:rPr lang="en-US" dirty="0"/>
              <a:t> changes and make a commit with those changes.</a:t>
            </a:r>
          </a:p>
          <a:p>
            <a:endParaRPr lang="en-US" dirty="0"/>
          </a:p>
        </p:txBody>
      </p:sp>
      <p:sp>
        <p:nvSpPr>
          <p:cNvPr id="4" name="Footer Placeholder 3"/>
          <p:cNvSpPr>
            <a:spLocks noGrp="1"/>
          </p:cNvSpPr>
          <p:nvPr>
            <p:ph type="ftr" sz="quarter" idx="11"/>
          </p:nvPr>
        </p:nvSpPr>
        <p:spPr>
          <a:xfrm>
            <a:off x="3686185" y="6459785"/>
            <a:ext cx="4822804" cy="365125"/>
          </a:xfrm>
        </p:spPr>
        <p:txBody>
          <a:bodyPr>
            <a:normAutofit/>
          </a:bodyPr>
          <a:lstStyle/>
          <a:p>
            <a:r>
              <a:rPr lang="en-US" dirty="0"/>
              <a:t>©2018 Stevens Institute of Technology</a:t>
            </a:r>
          </a:p>
        </p:txBody>
      </p:sp>
    </p:spTree>
    <p:extLst>
      <p:ext uri="{BB962C8B-B14F-4D97-AF65-F5344CB8AC3E}">
        <p14:creationId xmlns:p14="http://schemas.microsoft.com/office/powerpoint/2010/main" val="8262704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5902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2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679"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2543" r="77054"/>
          <a:stretch/>
        </p:blipFill>
        <p:spPr>
          <a:xfrm>
            <a:off x="4812161" y="-2655"/>
            <a:ext cx="3606643" cy="3358597"/>
          </a:xfrm>
          <a:prstGeom prst="rect">
            <a:avLst/>
          </a:prstGeom>
        </p:spPr>
      </p:pic>
      <p:sp>
        <p:nvSpPr>
          <p:cNvPr id="26" name="Rectangle 2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76279" y="0"/>
            <a:ext cx="3610035" cy="33559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25227"/>
          <a:stretch/>
        </p:blipFill>
        <p:spPr>
          <a:xfrm>
            <a:off x="4812161" y="3504904"/>
            <a:ext cx="7374154" cy="3353096"/>
          </a:xfrm>
          <a:prstGeom prst="rect">
            <a:avLst/>
          </a:prstGeom>
        </p:spPr>
      </p:pic>
      <p:sp>
        <p:nvSpPr>
          <p:cNvPr id="2" name="Title 1"/>
          <p:cNvSpPr>
            <a:spLocks noGrp="1"/>
          </p:cNvSpPr>
          <p:nvPr>
            <p:ph type="title"/>
          </p:nvPr>
        </p:nvSpPr>
        <p:spPr>
          <a:xfrm>
            <a:off x="492369" y="516835"/>
            <a:ext cx="3735502" cy="2103875"/>
          </a:xfrm>
        </p:spPr>
        <p:txBody>
          <a:bodyPr>
            <a:normAutofit/>
          </a:bodyPr>
          <a:lstStyle/>
          <a:p>
            <a:r>
              <a:rPr lang="en-US" sz="3600">
                <a:solidFill>
                  <a:srgbClr val="FFFFFF"/>
                </a:solidFill>
              </a:rPr>
              <a:t>Pushing up our changes</a:t>
            </a:r>
          </a:p>
        </p:txBody>
      </p:sp>
      <p:sp>
        <p:nvSpPr>
          <p:cNvPr id="3" name="Content Placeholder 2"/>
          <p:cNvSpPr>
            <a:spLocks noGrp="1"/>
          </p:cNvSpPr>
          <p:nvPr>
            <p:ph idx="1"/>
          </p:nvPr>
        </p:nvSpPr>
        <p:spPr>
          <a:xfrm>
            <a:off x="492371" y="2653800"/>
            <a:ext cx="3735500" cy="3335519"/>
          </a:xfrm>
        </p:spPr>
        <p:txBody>
          <a:bodyPr>
            <a:normAutofit/>
          </a:bodyPr>
          <a:lstStyle/>
          <a:p>
            <a:r>
              <a:rPr lang="en-US" sz="1500" dirty="0">
                <a:solidFill>
                  <a:srgbClr val="FFFFFF"/>
                </a:solidFill>
              </a:rPr>
              <a:t>Version control is incredibly useful when using a single computer, but shines even more when we push our changes up to a remote repository. By default, when we clone, a reference to the online repository will be created; this repository is named </a:t>
            </a:r>
            <a:r>
              <a:rPr lang="en-US" sz="1500" i="1" dirty="0">
                <a:solidFill>
                  <a:srgbClr val="FFFFFF"/>
                </a:solidFill>
              </a:rPr>
              <a:t>origin</a:t>
            </a:r>
            <a:r>
              <a:rPr lang="en-US" sz="1500" dirty="0">
                <a:solidFill>
                  <a:srgbClr val="FFFFFF"/>
                </a:solidFill>
              </a:rPr>
              <a:t>.</a:t>
            </a:r>
          </a:p>
          <a:p>
            <a:r>
              <a:rPr lang="en-US" sz="1500" dirty="0">
                <a:solidFill>
                  <a:srgbClr val="FFFFFF"/>
                </a:solidFill>
              </a:rPr>
              <a:t>We can push our changes by using the </a:t>
            </a:r>
            <a:r>
              <a:rPr lang="en-US" sz="1500" i="1" dirty="0" err="1">
                <a:solidFill>
                  <a:srgbClr val="FFFFFF"/>
                </a:solidFill>
              </a:rPr>
              <a:t>git</a:t>
            </a:r>
            <a:r>
              <a:rPr lang="en-US" sz="1500" i="1" dirty="0">
                <a:solidFill>
                  <a:srgbClr val="FFFFFF"/>
                </a:solidFill>
              </a:rPr>
              <a:t> push REPOSITORY_NAME BRANCH_NAME</a:t>
            </a:r>
            <a:r>
              <a:rPr lang="en-US" sz="1500" dirty="0">
                <a:solidFill>
                  <a:srgbClr val="FFFFFF"/>
                </a:solidFill>
              </a:rPr>
              <a:t>, like </a:t>
            </a:r>
            <a:r>
              <a:rPr lang="en-US" sz="1500" i="1" dirty="0" err="1">
                <a:solidFill>
                  <a:srgbClr val="FFFFFF"/>
                </a:solidFill>
              </a:rPr>
              <a:t>git</a:t>
            </a:r>
            <a:r>
              <a:rPr lang="en-US" sz="1500" i="1" dirty="0">
                <a:solidFill>
                  <a:srgbClr val="FFFFFF"/>
                </a:solidFill>
              </a:rPr>
              <a:t> push origin master</a:t>
            </a:r>
          </a:p>
          <a:p>
            <a:r>
              <a:rPr lang="en-US" sz="1500" dirty="0">
                <a:solidFill>
                  <a:srgbClr val="FFFFFF"/>
                </a:solidFill>
              </a:rPr>
              <a:t>After pushing, our commits will be seen online</a:t>
            </a:r>
          </a:p>
          <a:p>
            <a:endParaRPr lang="en-US" sz="1500" dirty="0">
              <a:solidFill>
                <a:srgbClr val="FFFFFF"/>
              </a:solidFill>
            </a:endParaRPr>
          </a:p>
        </p:txBody>
      </p:sp>
      <p:sp>
        <p:nvSpPr>
          <p:cNvPr id="4" name="Footer Placeholder 3"/>
          <p:cNvSpPr>
            <a:spLocks noGrp="1"/>
          </p:cNvSpPr>
          <p:nvPr>
            <p:ph type="ftr" sz="quarter" idx="11"/>
          </p:nvPr>
        </p:nvSpPr>
        <p:spPr>
          <a:xfrm>
            <a:off x="4913924" y="6459785"/>
            <a:ext cx="6943779" cy="365125"/>
          </a:xfrm>
        </p:spPr>
        <p:txBody>
          <a:bodyPr>
            <a:normAutofit/>
          </a:bodyPr>
          <a:lstStyle/>
          <a:p>
            <a:pPr algn="r"/>
            <a:r>
              <a:rPr lang="en-US" dirty="0"/>
              <a:t>©2018 Stevens Institute of Technology</a:t>
            </a:r>
          </a:p>
        </p:txBody>
      </p:sp>
    </p:spTree>
    <p:extLst>
      <p:ext uri="{BB962C8B-B14F-4D97-AF65-F5344CB8AC3E}">
        <p14:creationId xmlns:p14="http://schemas.microsoft.com/office/powerpoint/2010/main" val="4440296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192" y="2866922"/>
            <a:ext cx="5451627" cy="804114"/>
          </a:xfrm>
          <a:prstGeom prst="rect">
            <a:avLst/>
          </a:prstGeom>
        </p:spPr>
      </p:pic>
      <p:sp>
        <p:nvSpPr>
          <p:cNvPr id="2" name="Title 1"/>
          <p:cNvSpPr>
            <a:spLocks noGrp="1"/>
          </p:cNvSpPr>
          <p:nvPr>
            <p:ph type="title"/>
          </p:nvPr>
        </p:nvSpPr>
        <p:spPr>
          <a:xfrm>
            <a:off x="6411685" y="634946"/>
            <a:ext cx="5127171" cy="1450757"/>
          </a:xfrm>
        </p:spPr>
        <p:txBody>
          <a:bodyPr>
            <a:normAutofit/>
          </a:bodyPr>
          <a:lstStyle/>
          <a:p>
            <a:r>
              <a:rPr lang="en-US" dirty="0"/>
              <a:t>Pulling changes</a:t>
            </a:r>
          </a:p>
        </p:txBody>
      </p:sp>
      <p:sp>
        <p:nvSpPr>
          <p:cNvPr id="3" name="Content Placeholder 2"/>
          <p:cNvSpPr>
            <a:spLocks noGrp="1"/>
          </p:cNvSpPr>
          <p:nvPr>
            <p:ph idx="1"/>
          </p:nvPr>
        </p:nvSpPr>
        <p:spPr>
          <a:xfrm>
            <a:off x="6411684" y="2198914"/>
            <a:ext cx="5127172" cy="3670180"/>
          </a:xfrm>
        </p:spPr>
        <p:txBody>
          <a:bodyPr>
            <a:normAutofit/>
          </a:bodyPr>
          <a:lstStyle/>
          <a:p>
            <a:r>
              <a:rPr lang="en-US" dirty="0"/>
              <a:t>We can pull down changes in the same manner, by issuing a </a:t>
            </a:r>
            <a:r>
              <a:rPr lang="en-US" i="1" dirty="0" err="1"/>
              <a:t>git</a:t>
            </a:r>
            <a:r>
              <a:rPr lang="en-US" i="1" dirty="0"/>
              <a:t> pull REPOSITORY_NAME BRANCH_NAME </a:t>
            </a:r>
            <a:r>
              <a:rPr lang="en-US" dirty="0"/>
              <a:t>command. If there are changes, you will automatically pull and merge these changes into the branch your are currently in.</a:t>
            </a:r>
          </a:p>
          <a:p>
            <a:endParaRPr lang="en-US" dirty="0"/>
          </a:p>
        </p:txBody>
      </p:sp>
      <p:sp>
        <p:nvSpPr>
          <p:cNvPr id="4" name="Footer Placeholder 3"/>
          <p:cNvSpPr>
            <a:spLocks noGrp="1"/>
          </p:cNvSpPr>
          <p:nvPr>
            <p:ph type="ftr" sz="quarter" idx="11"/>
          </p:nvPr>
        </p:nvSpPr>
        <p:spPr>
          <a:xfrm>
            <a:off x="3686185" y="6459785"/>
            <a:ext cx="4822804" cy="365125"/>
          </a:xfrm>
        </p:spPr>
        <p:txBody>
          <a:bodyPr>
            <a:normAutofit/>
          </a:bodyPr>
          <a:lstStyle/>
          <a:p>
            <a:r>
              <a:rPr lang="en-US" dirty="0"/>
              <a:t>©2018 Stevens Institute of Technology</a:t>
            </a:r>
          </a:p>
        </p:txBody>
      </p:sp>
    </p:spTree>
    <p:extLst>
      <p:ext uri="{BB962C8B-B14F-4D97-AF65-F5344CB8AC3E}">
        <p14:creationId xmlns:p14="http://schemas.microsoft.com/office/powerpoint/2010/main" val="744532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easy workflow</a:t>
            </a:r>
          </a:p>
        </p:txBody>
      </p:sp>
      <p:sp>
        <p:nvSpPr>
          <p:cNvPr id="3" name="Content Placeholder 2"/>
          <p:cNvSpPr>
            <a:spLocks noGrp="1"/>
          </p:cNvSpPr>
          <p:nvPr>
            <p:ph idx="1"/>
          </p:nvPr>
        </p:nvSpPr>
        <p:spPr/>
        <p:txBody>
          <a:bodyPr/>
          <a:lstStyle/>
          <a:p>
            <a:r>
              <a:rPr lang="en-US" dirty="0"/>
              <a:t>Let us pretend for a moment that we want to make a series of updates to our readme file. A common workflow is:</a:t>
            </a:r>
          </a:p>
          <a:p>
            <a:pPr lvl="1"/>
            <a:r>
              <a:rPr lang="en-US" dirty="0"/>
              <a:t>Make a new branch devoted to all changes to the readme, such as </a:t>
            </a:r>
            <a:r>
              <a:rPr lang="en-US" i="1" dirty="0" err="1"/>
              <a:t>git</a:t>
            </a:r>
            <a:r>
              <a:rPr lang="en-US" i="1" dirty="0"/>
              <a:t> checkout -b feature/readme</a:t>
            </a:r>
          </a:p>
          <a:p>
            <a:pPr lvl="1"/>
            <a:r>
              <a:rPr lang="en-US" dirty="0"/>
              <a:t>Make relevant updates to the codebase</a:t>
            </a:r>
          </a:p>
          <a:p>
            <a:pPr lvl="1"/>
            <a:r>
              <a:rPr lang="en-US" dirty="0"/>
              <a:t>Make as many commits as needed until satisfied with the result</a:t>
            </a:r>
          </a:p>
          <a:p>
            <a:pPr lvl="1"/>
            <a:r>
              <a:rPr lang="en-US" dirty="0"/>
              <a:t>As you commit, push your changes up to a remote branch; the first time you push to a new branch online, it will be created online!</a:t>
            </a:r>
          </a:p>
          <a:p>
            <a:pPr lvl="1"/>
            <a:r>
              <a:rPr lang="en-US" dirty="0"/>
              <a:t>When done with the feature, issue a pull request for the code to be reviewed.</a:t>
            </a:r>
          </a:p>
          <a:p>
            <a:pPr lvl="1"/>
            <a:r>
              <a:rPr lang="en-US" dirty="0"/>
              <a:t>When the code is reviewed and accepted, merge it into the main branch.</a:t>
            </a:r>
            <a:endParaRPr lang="en-US" b="1" dirty="0"/>
          </a:p>
          <a:p>
            <a:pPr lvl="1"/>
            <a:endParaRPr lang="en-US" dirty="0"/>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6767095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9" name="Rectangle 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2017" y="2315814"/>
            <a:ext cx="6798082" cy="2226372"/>
          </a:xfrm>
          <a:prstGeom prst="rect">
            <a:avLst/>
          </a:prstGeom>
        </p:spPr>
      </p:pic>
      <p:sp>
        <p:nvSpPr>
          <p:cNvPr id="2" name="Title 1"/>
          <p:cNvSpPr>
            <a:spLocks noGrp="1"/>
          </p:cNvSpPr>
          <p:nvPr>
            <p:ph type="title"/>
          </p:nvPr>
        </p:nvSpPr>
        <p:spPr>
          <a:xfrm>
            <a:off x="492370" y="516835"/>
            <a:ext cx="3084844" cy="2103875"/>
          </a:xfrm>
        </p:spPr>
        <p:txBody>
          <a:bodyPr>
            <a:normAutofit/>
          </a:bodyPr>
          <a:lstStyle/>
          <a:p>
            <a:r>
              <a:rPr lang="en-US" sz="3600" dirty="0">
                <a:solidFill>
                  <a:srgbClr val="FFFFFF"/>
                </a:solidFill>
              </a:rPr>
              <a:t>Workflow Demonstration: Branching and saving changes</a:t>
            </a:r>
          </a:p>
        </p:txBody>
      </p:sp>
      <p:sp>
        <p:nvSpPr>
          <p:cNvPr id="3" name="Content Placeholder 2"/>
          <p:cNvSpPr>
            <a:spLocks noGrp="1"/>
          </p:cNvSpPr>
          <p:nvPr>
            <p:ph idx="1"/>
          </p:nvPr>
        </p:nvSpPr>
        <p:spPr>
          <a:xfrm>
            <a:off x="492371" y="2653800"/>
            <a:ext cx="3084844" cy="3335519"/>
          </a:xfrm>
        </p:spPr>
        <p:txBody>
          <a:bodyPr>
            <a:normAutofit/>
          </a:bodyPr>
          <a:lstStyle/>
          <a:p>
            <a:r>
              <a:rPr lang="en-US" sz="1500" dirty="0">
                <a:solidFill>
                  <a:srgbClr val="FFFFFF"/>
                </a:solidFill>
              </a:rPr>
              <a:t>At this point, we have created a new branch using the </a:t>
            </a:r>
            <a:r>
              <a:rPr lang="en-US" sz="1500" i="1" dirty="0" err="1">
                <a:solidFill>
                  <a:srgbClr val="FFFFFF"/>
                </a:solidFill>
              </a:rPr>
              <a:t>git</a:t>
            </a:r>
            <a:r>
              <a:rPr lang="en-US" sz="1500" i="1" dirty="0">
                <a:solidFill>
                  <a:srgbClr val="FFFFFF"/>
                </a:solidFill>
              </a:rPr>
              <a:t> checkout -b feature/readme</a:t>
            </a:r>
            <a:r>
              <a:rPr lang="en-US" sz="1500" dirty="0">
                <a:solidFill>
                  <a:srgbClr val="FFFFFF"/>
                </a:solidFill>
              </a:rPr>
              <a:t> command; this creates a new branch named </a:t>
            </a:r>
            <a:r>
              <a:rPr lang="en-US" sz="1500" i="1" dirty="0">
                <a:solidFill>
                  <a:srgbClr val="FFFFFF"/>
                </a:solidFill>
              </a:rPr>
              <a:t>feature/readme</a:t>
            </a:r>
            <a:r>
              <a:rPr lang="en-US" sz="1500" dirty="0">
                <a:solidFill>
                  <a:srgbClr val="FFFFFF"/>
                </a:solidFill>
              </a:rPr>
              <a:t>; if we already had that branch and were just moving to the branch, we would omit the </a:t>
            </a:r>
            <a:r>
              <a:rPr lang="mr-IN" sz="1500" i="1" dirty="0">
                <a:solidFill>
                  <a:srgbClr val="FFFFFF"/>
                </a:solidFill>
              </a:rPr>
              <a:t>–</a:t>
            </a:r>
            <a:r>
              <a:rPr lang="en-US" sz="1500" i="1" dirty="0">
                <a:solidFill>
                  <a:srgbClr val="FFFFFF"/>
                </a:solidFill>
              </a:rPr>
              <a:t>b</a:t>
            </a:r>
            <a:r>
              <a:rPr lang="en-US" sz="1500" dirty="0">
                <a:solidFill>
                  <a:srgbClr val="FFFFFF"/>
                </a:solidFill>
              </a:rPr>
              <a:t> flag.</a:t>
            </a:r>
          </a:p>
          <a:p>
            <a:endParaRPr lang="en-US" sz="1500" dirty="0">
              <a:solidFill>
                <a:srgbClr val="FFFFFF"/>
              </a:solidFill>
            </a:endParaRPr>
          </a:p>
        </p:txBody>
      </p:sp>
      <p:sp>
        <p:nvSpPr>
          <p:cNvPr id="4" name="Footer Placeholder 3"/>
          <p:cNvSpPr>
            <a:spLocks noGrp="1"/>
          </p:cNvSpPr>
          <p:nvPr>
            <p:ph type="ftr" sz="quarter" idx="11"/>
          </p:nvPr>
        </p:nvSpPr>
        <p:spPr>
          <a:xfrm>
            <a:off x="1089175" y="6459785"/>
            <a:ext cx="3757243" cy="365125"/>
          </a:xfrm>
        </p:spPr>
        <p:txBody>
          <a:bodyPr>
            <a:normAutofit/>
          </a:bodyPr>
          <a:lstStyle/>
          <a:p>
            <a:pPr algn="l"/>
            <a:r>
              <a:rPr lang="en-US" dirty="0"/>
              <a:t>©2018 Stevens Institute of Technology</a:t>
            </a:r>
          </a:p>
        </p:txBody>
      </p:sp>
    </p:spTree>
    <p:extLst>
      <p:ext uri="{BB962C8B-B14F-4D97-AF65-F5344CB8AC3E}">
        <p14:creationId xmlns:p14="http://schemas.microsoft.com/office/powerpoint/2010/main" val="2693365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Collaborative Programming</a:t>
            </a:r>
          </a:p>
        </p:txBody>
      </p:sp>
      <p:sp>
        <p:nvSpPr>
          <p:cNvPr id="3" name="Text Placeholder 2"/>
          <p:cNvSpPr>
            <a:spLocks noGrp="1"/>
          </p:cNvSpPr>
          <p:nvPr>
            <p:ph type="body" idx="1"/>
          </p:nvPr>
        </p:nvSpPr>
        <p:spPr/>
        <p:txBody>
          <a:bodyPr/>
          <a:lstStyle/>
          <a:p>
            <a:endParaRPr lang="en-US" dirty="0"/>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1752158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2017" y="2086378"/>
            <a:ext cx="6798082" cy="2685243"/>
          </a:xfrm>
          <a:prstGeom prst="rect">
            <a:avLst/>
          </a:prstGeom>
        </p:spPr>
      </p:pic>
      <p:sp>
        <p:nvSpPr>
          <p:cNvPr id="2" name="Title 1"/>
          <p:cNvSpPr>
            <a:spLocks noGrp="1"/>
          </p:cNvSpPr>
          <p:nvPr>
            <p:ph type="title"/>
          </p:nvPr>
        </p:nvSpPr>
        <p:spPr>
          <a:xfrm>
            <a:off x="492370" y="516835"/>
            <a:ext cx="3084844" cy="2103875"/>
          </a:xfrm>
        </p:spPr>
        <p:txBody>
          <a:bodyPr>
            <a:normAutofit/>
          </a:bodyPr>
          <a:lstStyle/>
          <a:p>
            <a:r>
              <a:rPr lang="en-US" sz="3600">
                <a:solidFill>
                  <a:srgbClr val="FFFFFF"/>
                </a:solidFill>
              </a:rPr>
              <a:t>Workflow Demonstration: Staging and Committing</a:t>
            </a:r>
          </a:p>
        </p:txBody>
      </p:sp>
      <p:sp>
        <p:nvSpPr>
          <p:cNvPr id="3" name="Content Placeholder 2"/>
          <p:cNvSpPr>
            <a:spLocks noGrp="1"/>
          </p:cNvSpPr>
          <p:nvPr>
            <p:ph idx="1"/>
          </p:nvPr>
        </p:nvSpPr>
        <p:spPr>
          <a:xfrm>
            <a:off x="492371" y="2653800"/>
            <a:ext cx="3084844" cy="3335519"/>
          </a:xfrm>
        </p:spPr>
        <p:txBody>
          <a:bodyPr>
            <a:normAutofit/>
          </a:bodyPr>
          <a:lstStyle/>
          <a:p>
            <a:r>
              <a:rPr lang="en-US" sz="1500">
                <a:solidFill>
                  <a:srgbClr val="FFFFFF"/>
                </a:solidFill>
              </a:rPr>
              <a:t>On our new branch, we now stage the files by adding them to be committed; then, we commit the code.</a:t>
            </a:r>
          </a:p>
          <a:p>
            <a:endParaRPr lang="en-US" sz="1500">
              <a:solidFill>
                <a:srgbClr val="FFFFFF"/>
              </a:solidFill>
            </a:endParaRPr>
          </a:p>
        </p:txBody>
      </p:sp>
      <p:sp>
        <p:nvSpPr>
          <p:cNvPr id="4" name="Footer Placeholder 3"/>
          <p:cNvSpPr>
            <a:spLocks noGrp="1"/>
          </p:cNvSpPr>
          <p:nvPr>
            <p:ph type="ftr" sz="quarter" idx="11"/>
          </p:nvPr>
        </p:nvSpPr>
        <p:spPr>
          <a:xfrm>
            <a:off x="1089175" y="6459785"/>
            <a:ext cx="3757243" cy="365125"/>
          </a:xfrm>
        </p:spPr>
        <p:txBody>
          <a:bodyPr>
            <a:normAutofit/>
          </a:bodyPr>
          <a:lstStyle/>
          <a:p>
            <a:pPr algn="l"/>
            <a:r>
              <a:rPr lang="en-US" dirty="0"/>
              <a:t>©2018 Stevens Institute of Technology</a:t>
            </a:r>
          </a:p>
        </p:txBody>
      </p:sp>
    </p:spTree>
    <p:extLst>
      <p:ext uri="{BB962C8B-B14F-4D97-AF65-F5344CB8AC3E}">
        <p14:creationId xmlns:p14="http://schemas.microsoft.com/office/powerpoint/2010/main" val="32160491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2"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2017" y="2366800"/>
            <a:ext cx="6798082" cy="2124400"/>
          </a:xfrm>
          <a:prstGeom prst="rect">
            <a:avLst/>
          </a:prstGeom>
        </p:spPr>
      </p:pic>
      <p:sp>
        <p:nvSpPr>
          <p:cNvPr id="2" name="Title 1"/>
          <p:cNvSpPr>
            <a:spLocks noGrp="1"/>
          </p:cNvSpPr>
          <p:nvPr>
            <p:ph type="title"/>
          </p:nvPr>
        </p:nvSpPr>
        <p:spPr>
          <a:xfrm>
            <a:off x="492370" y="516835"/>
            <a:ext cx="3084844" cy="2103875"/>
          </a:xfrm>
        </p:spPr>
        <p:txBody>
          <a:bodyPr>
            <a:normAutofit/>
          </a:bodyPr>
          <a:lstStyle/>
          <a:p>
            <a:r>
              <a:rPr lang="en-US" sz="3600">
                <a:solidFill>
                  <a:srgbClr val="FFFFFF"/>
                </a:solidFill>
              </a:rPr>
              <a:t>Workflow Demonstration: Pushing code</a:t>
            </a:r>
          </a:p>
        </p:txBody>
      </p:sp>
      <p:sp>
        <p:nvSpPr>
          <p:cNvPr id="3" name="Content Placeholder 2"/>
          <p:cNvSpPr>
            <a:spLocks noGrp="1"/>
          </p:cNvSpPr>
          <p:nvPr>
            <p:ph idx="1"/>
          </p:nvPr>
        </p:nvSpPr>
        <p:spPr>
          <a:xfrm>
            <a:off x="492371" y="2653800"/>
            <a:ext cx="3084844" cy="3335519"/>
          </a:xfrm>
        </p:spPr>
        <p:txBody>
          <a:bodyPr>
            <a:normAutofit/>
          </a:bodyPr>
          <a:lstStyle/>
          <a:p>
            <a:r>
              <a:rPr lang="en-US" sz="1500" dirty="0">
                <a:solidFill>
                  <a:srgbClr val="FFFFFF"/>
                </a:solidFill>
              </a:rPr>
              <a:t>We push the code online to our remote repository; we should remember to do this often!</a:t>
            </a:r>
          </a:p>
        </p:txBody>
      </p:sp>
      <p:sp>
        <p:nvSpPr>
          <p:cNvPr id="4" name="Footer Placeholder 3"/>
          <p:cNvSpPr>
            <a:spLocks noGrp="1"/>
          </p:cNvSpPr>
          <p:nvPr>
            <p:ph type="ftr" sz="quarter" idx="11"/>
          </p:nvPr>
        </p:nvSpPr>
        <p:spPr>
          <a:xfrm>
            <a:off x="1089175" y="6459785"/>
            <a:ext cx="3757243" cy="365125"/>
          </a:xfrm>
        </p:spPr>
        <p:txBody>
          <a:bodyPr>
            <a:normAutofit/>
          </a:bodyPr>
          <a:lstStyle/>
          <a:p>
            <a:pPr algn="l"/>
            <a:r>
              <a:rPr lang="en-US" dirty="0"/>
              <a:t>©2018 Stevens Institute of Technology</a:t>
            </a:r>
          </a:p>
        </p:txBody>
      </p:sp>
    </p:spTree>
    <p:extLst>
      <p:ext uri="{BB962C8B-B14F-4D97-AF65-F5344CB8AC3E}">
        <p14:creationId xmlns:p14="http://schemas.microsoft.com/office/powerpoint/2010/main" val="38787569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2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633999" y="680197"/>
            <a:ext cx="6909801" cy="5234173"/>
          </a:xfrm>
          <a:prstGeom prst="rect">
            <a:avLst/>
          </a:prstGeom>
        </p:spPr>
      </p:pic>
      <p:sp>
        <p:nvSpPr>
          <p:cNvPr id="2" name="Title 1"/>
          <p:cNvSpPr>
            <a:spLocks noGrp="1"/>
          </p:cNvSpPr>
          <p:nvPr>
            <p:ph type="title"/>
          </p:nvPr>
        </p:nvSpPr>
        <p:spPr>
          <a:xfrm>
            <a:off x="7859485" y="634946"/>
            <a:ext cx="3690257" cy="1450757"/>
          </a:xfrm>
        </p:spPr>
        <p:txBody>
          <a:bodyPr>
            <a:normAutofit/>
          </a:bodyPr>
          <a:lstStyle/>
          <a:p>
            <a:r>
              <a:rPr lang="en-US" dirty="0"/>
              <a:t>Making a pull request</a:t>
            </a:r>
          </a:p>
        </p:txBody>
      </p:sp>
      <p:sp>
        <p:nvSpPr>
          <p:cNvPr id="3" name="Content Placeholder 2"/>
          <p:cNvSpPr>
            <a:spLocks noGrp="1"/>
          </p:cNvSpPr>
          <p:nvPr>
            <p:ph idx="1"/>
          </p:nvPr>
        </p:nvSpPr>
        <p:spPr>
          <a:xfrm>
            <a:off x="7859485" y="2198914"/>
            <a:ext cx="3690257" cy="3670180"/>
          </a:xfrm>
        </p:spPr>
        <p:txBody>
          <a:bodyPr>
            <a:normAutofit/>
          </a:bodyPr>
          <a:lstStyle/>
          <a:p>
            <a:r>
              <a:rPr lang="en-US" dirty="0"/>
              <a:t>On </a:t>
            </a:r>
            <a:r>
              <a:rPr lang="en-US" dirty="0" err="1"/>
              <a:t>Github</a:t>
            </a:r>
            <a:r>
              <a:rPr lang="en-US" dirty="0"/>
              <a:t>, we can create a pull request based on the branch. This will issue a request to have this changes merged into a different branch (in our case, </a:t>
            </a:r>
            <a:r>
              <a:rPr lang="en-US" i="1" dirty="0"/>
              <a:t>master</a:t>
            </a:r>
            <a:r>
              <a:rPr lang="en-US" dirty="0"/>
              <a:t>).</a:t>
            </a:r>
          </a:p>
          <a:p>
            <a:endParaRPr lang="en-US" dirty="0"/>
          </a:p>
        </p:txBody>
      </p:sp>
      <p:sp>
        <p:nvSpPr>
          <p:cNvPr id="4" name="Footer Placeholder 3"/>
          <p:cNvSpPr>
            <a:spLocks noGrp="1"/>
          </p:cNvSpPr>
          <p:nvPr>
            <p:ph type="ftr" sz="quarter" idx="11"/>
          </p:nvPr>
        </p:nvSpPr>
        <p:spPr>
          <a:xfrm>
            <a:off x="3686185" y="6459785"/>
            <a:ext cx="4822804" cy="365125"/>
          </a:xfrm>
        </p:spPr>
        <p:txBody>
          <a:bodyPr>
            <a:normAutofit/>
          </a:bodyPr>
          <a:lstStyle/>
          <a:p>
            <a:r>
              <a:rPr lang="en-US" dirty="0"/>
              <a:t>©2018 Stevens Institute of Technology</a:t>
            </a:r>
          </a:p>
        </p:txBody>
      </p:sp>
    </p:spTree>
    <p:extLst>
      <p:ext uri="{BB962C8B-B14F-4D97-AF65-F5344CB8AC3E}">
        <p14:creationId xmlns:p14="http://schemas.microsoft.com/office/powerpoint/2010/main" val="34375165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0" name="Rectangle 2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Rectangle 3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6" name="Straight Connector 35"/>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999" y="654285"/>
            <a:ext cx="6909801" cy="5285997"/>
          </a:xfrm>
          <a:prstGeom prst="rect">
            <a:avLst/>
          </a:prstGeom>
        </p:spPr>
      </p:pic>
      <p:sp>
        <p:nvSpPr>
          <p:cNvPr id="2" name="Title 1"/>
          <p:cNvSpPr>
            <a:spLocks noGrp="1"/>
          </p:cNvSpPr>
          <p:nvPr>
            <p:ph type="title"/>
          </p:nvPr>
        </p:nvSpPr>
        <p:spPr>
          <a:xfrm>
            <a:off x="7859485" y="634946"/>
            <a:ext cx="3690257" cy="1450757"/>
          </a:xfrm>
        </p:spPr>
        <p:txBody>
          <a:bodyPr>
            <a:normAutofit/>
          </a:bodyPr>
          <a:lstStyle/>
          <a:p>
            <a:r>
              <a:rPr lang="en-US" dirty="0"/>
              <a:t>Making a pull request</a:t>
            </a:r>
          </a:p>
        </p:txBody>
      </p:sp>
      <p:sp>
        <p:nvSpPr>
          <p:cNvPr id="3" name="Content Placeholder 2"/>
          <p:cNvSpPr>
            <a:spLocks noGrp="1"/>
          </p:cNvSpPr>
          <p:nvPr>
            <p:ph idx="1"/>
          </p:nvPr>
        </p:nvSpPr>
        <p:spPr>
          <a:xfrm>
            <a:off x="7859485" y="2198914"/>
            <a:ext cx="3690257" cy="3670180"/>
          </a:xfrm>
        </p:spPr>
        <p:txBody>
          <a:bodyPr>
            <a:normAutofit/>
          </a:bodyPr>
          <a:lstStyle/>
          <a:p>
            <a:r>
              <a:rPr lang="en-US" dirty="0"/>
              <a:t>Pull requests should have a description of the set of changes, and when created will show the changes in that branch.</a:t>
            </a:r>
          </a:p>
        </p:txBody>
      </p:sp>
      <p:sp>
        <p:nvSpPr>
          <p:cNvPr id="4" name="Footer Placeholder 3"/>
          <p:cNvSpPr>
            <a:spLocks noGrp="1"/>
          </p:cNvSpPr>
          <p:nvPr>
            <p:ph type="ftr" sz="quarter" idx="11"/>
          </p:nvPr>
        </p:nvSpPr>
        <p:spPr>
          <a:xfrm>
            <a:off x="3686185" y="6459785"/>
            <a:ext cx="4822804" cy="365125"/>
          </a:xfrm>
        </p:spPr>
        <p:txBody>
          <a:bodyPr>
            <a:normAutofit/>
          </a:bodyPr>
          <a:lstStyle/>
          <a:p>
            <a:r>
              <a:rPr lang="en-US" dirty="0"/>
              <a:t>©2018 Stevens Institute of Technology</a:t>
            </a:r>
          </a:p>
        </p:txBody>
      </p:sp>
    </p:spTree>
    <p:extLst>
      <p:ext uri="{BB962C8B-B14F-4D97-AF65-F5344CB8AC3E}">
        <p14:creationId xmlns:p14="http://schemas.microsoft.com/office/powerpoint/2010/main" val="36248888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192" y="1204176"/>
            <a:ext cx="5451627" cy="4129606"/>
          </a:xfrm>
          <a:prstGeom prst="rect">
            <a:avLst/>
          </a:prstGeom>
        </p:spPr>
      </p:pic>
      <p:sp>
        <p:nvSpPr>
          <p:cNvPr id="2" name="Title 1"/>
          <p:cNvSpPr>
            <a:spLocks noGrp="1"/>
          </p:cNvSpPr>
          <p:nvPr>
            <p:ph type="title"/>
          </p:nvPr>
        </p:nvSpPr>
        <p:spPr>
          <a:xfrm>
            <a:off x="6411685" y="634946"/>
            <a:ext cx="5127171" cy="1450757"/>
          </a:xfrm>
        </p:spPr>
        <p:txBody>
          <a:bodyPr>
            <a:normAutofit/>
          </a:bodyPr>
          <a:lstStyle/>
          <a:p>
            <a:r>
              <a:rPr lang="en-US" dirty="0"/>
              <a:t>Reviewing a pull request</a:t>
            </a:r>
          </a:p>
        </p:txBody>
      </p:sp>
      <p:sp>
        <p:nvSpPr>
          <p:cNvPr id="3" name="Content Placeholder 2"/>
          <p:cNvSpPr>
            <a:spLocks noGrp="1"/>
          </p:cNvSpPr>
          <p:nvPr>
            <p:ph idx="1"/>
          </p:nvPr>
        </p:nvSpPr>
        <p:spPr>
          <a:xfrm>
            <a:off x="6411684" y="2198914"/>
            <a:ext cx="5127172" cy="3670180"/>
          </a:xfrm>
        </p:spPr>
        <p:txBody>
          <a:bodyPr>
            <a:normAutofit/>
          </a:bodyPr>
          <a:lstStyle/>
          <a:p>
            <a:r>
              <a:rPr lang="en-US" dirty="0"/>
              <a:t>All pull requests should be reviewed by a different developer (and it’s also good to have it reviewed by more than one developer); by clicking the </a:t>
            </a:r>
            <a:r>
              <a:rPr lang="en-US" i="1" dirty="0"/>
              <a:t>files changed</a:t>
            </a:r>
            <a:r>
              <a:rPr lang="en-US" dirty="0"/>
              <a:t> tab on the pull request page, we can leave comments to the developer about their pull request.</a:t>
            </a:r>
          </a:p>
          <a:p>
            <a:r>
              <a:rPr lang="en-US" dirty="0"/>
              <a:t>This is very useful for identifying inefficiencies, logical errors, bugs, etc. It also forces multiple developers to look at the approach to solving a problem or making a feature, so that more than one developer is familiar with </a:t>
            </a:r>
            <a:r>
              <a:rPr lang="en-US"/>
              <a:t>each portion of the code in a project.</a:t>
            </a:r>
            <a:endParaRPr lang="en-US" dirty="0"/>
          </a:p>
        </p:txBody>
      </p:sp>
      <p:sp>
        <p:nvSpPr>
          <p:cNvPr id="4" name="Footer Placeholder 3"/>
          <p:cNvSpPr>
            <a:spLocks noGrp="1"/>
          </p:cNvSpPr>
          <p:nvPr>
            <p:ph type="ftr" sz="quarter" idx="11"/>
          </p:nvPr>
        </p:nvSpPr>
        <p:spPr>
          <a:xfrm>
            <a:off x="3686185" y="6459785"/>
            <a:ext cx="4822804" cy="365125"/>
          </a:xfrm>
        </p:spPr>
        <p:txBody>
          <a:bodyPr>
            <a:normAutofit/>
          </a:bodyPr>
          <a:lstStyle/>
          <a:p>
            <a:r>
              <a:rPr lang="en-US" dirty="0"/>
              <a:t>©2018 Stevens Institute of Technology</a:t>
            </a:r>
          </a:p>
        </p:txBody>
      </p:sp>
    </p:spTree>
    <p:extLst>
      <p:ext uri="{BB962C8B-B14F-4D97-AF65-F5344CB8AC3E}">
        <p14:creationId xmlns:p14="http://schemas.microsoft.com/office/powerpoint/2010/main" val="987617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2017" y="854227"/>
            <a:ext cx="6798082" cy="5149546"/>
          </a:xfrm>
          <a:prstGeom prst="rect">
            <a:avLst/>
          </a:prstGeom>
        </p:spPr>
      </p:pic>
      <p:sp>
        <p:nvSpPr>
          <p:cNvPr id="2" name="Title 1"/>
          <p:cNvSpPr>
            <a:spLocks noGrp="1"/>
          </p:cNvSpPr>
          <p:nvPr>
            <p:ph type="title"/>
          </p:nvPr>
        </p:nvSpPr>
        <p:spPr>
          <a:xfrm>
            <a:off x="492370" y="516835"/>
            <a:ext cx="3084844" cy="2103875"/>
          </a:xfrm>
        </p:spPr>
        <p:txBody>
          <a:bodyPr>
            <a:normAutofit/>
          </a:bodyPr>
          <a:lstStyle/>
          <a:p>
            <a:r>
              <a:rPr lang="en-US" sz="3600">
                <a:solidFill>
                  <a:srgbClr val="FFFFFF"/>
                </a:solidFill>
              </a:rPr>
              <a:t>Merging in the pull request</a:t>
            </a:r>
          </a:p>
        </p:txBody>
      </p:sp>
      <p:sp>
        <p:nvSpPr>
          <p:cNvPr id="3" name="Content Placeholder 2"/>
          <p:cNvSpPr>
            <a:spLocks noGrp="1"/>
          </p:cNvSpPr>
          <p:nvPr>
            <p:ph idx="1"/>
          </p:nvPr>
        </p:nvSpPr>
        <p:spPr>
          <a:xfrm>
            <a:off x="492371" y="2653800"/>
            <a:ext cx="3084844" cy="3335519"/>
          </a:xfrm>
        </p:spPr>
        <p:txBody>
          <a:bodyPr>
            <a:normAutofit/>
          </a:bodyPr>
          <a:lstStyle/>
          <a:p>
            <a:r>
              <a:rPr lang="en-US" sz="1500" dirty="0">
                <a:solidFill>
                  <a:srgbClr val="FFFFFF"/>
                </a:solidFill>
              </a:rPr>
              <a:t>If a pull request can be safely merged in without conflicts occurring, </a:t>
            </a:r>
            <a:r>
              <a:rPr lang="en-US" sz="1500" dirty="0" err="1">
                <a:solidFill>
                  <a:srgbClr val="FFFFFF"/>
                </a:solidFill>
              </a:rPr>
              <a:t>Github</a:t>
            </a:r>
            <a:r>
              <a:rPr lang="en-US" sz="1500" dirty="0">
                <a:solidFill>
                  <a:srgbClr val="FFFFFF"/>
                </a:solidFill>
              </a:rPr>
              <a:t> will allow you to merge in the changes when all developers are satisfied with the changes.</a:t>
            </a:r>
          </a:p>
          <a:p>
            <a:r>
              <a:rPr lang="en-US" sz="1500" dirty="0">
                <a:solidFill>
                  <a:srgbClr val="FFFFFF"/>
                </a:solidFill>
              </a:rPr>
              <a:t>This will add the new commit data to the master branch of the online repository.</a:t>
            </a:r>
          </a:p>
        </p:txBody>
      </p:sp>
      <p:sp>
        <p:nvSpPr>
          <p:cNvPr id="4" name="Footer Placeholder 3"/>
          <p:cNvSpPr>
            <a:spLocks noGrp="1"/>
          </p:cNvSpPr>
          <p:nvPr>
            <p:ph type="ftr" sz="quarter" idx="11"/>
          </p:nvPr>
        </p:nvSpPr>
        <p:spPr>
          <a:xfrm>
            <a:off x="1089175" y="6459785"/>
            <a:ext cx="3757243" cy="365125"/>
          </a:xfrm>
        </p:spPr>
        <p:txBody>
          <a:bodyPr>
            <a:normAutofit/>
          </a:bodyPr>
          <a:lstStyle/>
          <a:p>
            <a:pPr algn="l"/>
            <a:r>
              <a:rPr lang="en-US" dirty="0"/>
              <a:t>©2018 Stevens Institute of Technology</a:t>
            </a:r>
          </a:p>
        </p:txBody>
      </p:sp>
    </p:spTree>
    <p:extLst>
      <p:ext uri="{BB962C8B-B14F-4D97-AF65-F5344CB8AC3E}">
        <p14:creationId xmlns:p14="http://schemas.microsoft.com/office/powerpoint/2010/main" val="5220529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2017" y="2103374"/>
            <a:ext cx="6798082" cy="2651251"/>
          </a:xfrm>
          <a:prstGeom prst="rect">
            <a:avLst/>
          </a:prstGeom>
        </p:spPr>
      </p:pic>
      <p:sp>
        <p:nvSpPr>
          <p:cNvPr id="2" name="Title 1"/>
          <p:cNvSpPr>
            <a:spLocks noGrp="1"/>
          </p:cNvSpPr>
          <p:nvPr>
            <p:ph type="title"/>
          </p:nvPr>
        </p:nvSpPr>
        <p:spPr>
          <a:xfrm>
            <a:off x="492370" y="516835"/>
            <a:ext cx="3084844" cy="2103875"/>
          </a:xfrm>
        </p:spPr>
        <p:txBody>
          <a:bodyPr>
            <a:normAutofit/>
          </a:bodyPr>
          <a:lstStyle/>
          <a:p>
            <a:r>
              <a:rPr lang="en-US" sz="3600">
                <a:solidFill>
                  <a:srgbClr val="FFFFFF"/>
                </a:solidFill>
              </a:rPr>
              <a:t>Pulling changes</a:t>
            </a:r>
          </a:p>
        </p:txBody>
      </p:sp>
      <p:sp>
        <p:nvSpPr>
          <p:cNvPr id="3" name="Content Placeholder 2"/>
          <p:cNvSpPr>
            <a:spLocks noGrp="1"/>
          </p:cNvSpPr>
          <p:nvPr>
            <p:ph idx="1"/>
          </p:nvPr>
        </p:nvSpPr>
        <p:spPr>
          <a:xfrm>
            <a:off x="492371" y="2653800"/>
            <a:ext cx="3084844" cy="3335519"/>
          </a:xfrm>
        </p:spPr>
        <p:txBody>
          <a:bodyPr>
            <a:normAutofit/>
          </a:bodyPr>
          <a:lstStyle/>
          <a:p>
            <a:r>
              <a:rPr lang="en-US" sz="1500" dirty="0">
                <a:solidFill>
                  <a:srgbClr val="FFFFFF"/>
                </a:solidFill>
              </a:rPr>
              <a:t>At this point, the only repository with the new commit on the </a:t>
            </a:r>
            <a:r>
              <a:rPr lang="en-US" sz="1500" i="1" dirty="0">
                <a:solidFill>
                  <a:srgbClr val="FFFFFF"/>
                </a:solidFill>
              </a:rPr>
              <a:t>master</a:t>
            </a:r>
            <a:r>
              <a:rPr lang="en-US" sz="1500" dirty="0">
                <a:solidFill>
                  <a:srgbClr val="FFFFFF"/>
                </a:solidFill>
              </a:rPr>
              <a:t> branch is the online version; even the repository that we developed on does not have those changes on the master branch.</a:t>
            </a:r>
          </a:p>
          <a:p>
            <a:r>
              <a:rPr lang="en-US" sz="1500" dirty="0">
                <a:solidFill>
                  <a:srgbClr val="FFFFFF"/>
                </a:solidFill>
              </a:rPr>
              <a:t>We need to routinely pull from the </a:t>
            </a:r>
            <a:r>
              <a:rPr lang="en-US" sz="1500" i="1" dirty="0">
                <a:solidFill>
                  <a:srgbClr val="FFFFFF"/>
                </a:solidFill>
              </a:rPr>
              <a:t>master</a:t>
            </a:r>
            <a:r>
              <a:rPr lang="en-US" sz="1500" dirty="0">
                <a:solidFill>
                  <a:srgbClr val="FFFFFF"/>
                </a:solidFill>
              </a:rPr>
              <a:t> branch to stay up to date. </a:t>
            </a:r>
          </a:p>
          <a:p>
            <a:endParaRPr lang="en-US" sz="1500" dirty="0">
              <a:solidFill>
                <a:srgbClr val="FFFFFF"/>
              </a:solidFill>
            </a:endParaRPr>
          </a:p>
        </p:txBody>
      </p:sp>
      <p:sp>
        <p:nvSpPr>
          <p:cNvPr id="4" name="Footer Placeholder 3"/>
          <p:cNvSpPr>
            <a:spLocks noGrp="1"/>
          </p:cNvSpPr>
          <p:nvPr>
            <p:ph type="ftr" sz="quarter" idx="11"/>
          </p:nvPr>
        </p:nvSpPr>
        <p:spPr>
          <a:xfrm>
            <a:off x="1089175" y="6459785"/>
            <a:ext cx="3757243" cy="365125"/>
          </a:xfrm>
        </p:spPr>
        <p:txBody>
          <a:bodyPr>
            <a:normAutofit/>
          </a:bodyPr>
          <a:lstStyle/>
          <a:p>
            <a:pPr algn="l"/>
            <a:r>
              <a:rPr lang="en-US" dirty="0"/>
              <a:t>©2018 Stevens Institute of Technology</a:t>
            </a:r>
          </a:p>
        </p:txBody>
      </p:sp>
    </p:spTree>
    <p:extLst>
      <p:ext uri="{BB962C8B-B14F-4D97-AF65-F5344CB8AC3E}">
        <p14:creationId xmlns:p14="http://schemas.microsoft.com/office/powerpoint/2010/main" val="38516332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Avoiding Issues</a:t>
            </a:r>
          </a:p>
        </p:txBody>
      </p:sp>
      <p:sp>
        <p:nvSpPr>
          <p:cNvPr id="3" name="Content Placeholder 2"/>
          <p:cNvSpPr>
            <a:spLocks noGrp="1"/>
          </p:cNvSpPr>
          <p:nvPr>
            <p:ph idx="1"/>
          </p:nvPr>
        </p:nvSpPr>
        <p:spPr/>
        <p:txBody>
          <a:bodyPr>
            <a:normAutofit lnSpcReduction="10000"/>
          </a:bodyPr>
          <a:lstStyle/>
          <a:p>
            <a:r>
              <a:rPr lang="en-US" dirty="0"/>
              <a:t>Many issues can occur when using version control, due to the nature of many people editing the same sets of files.</a:t>
            </a:r>
          </a:p>
          <a:p>
            <a:r>
              <a:rPr lang="en-US" dirty="0"/>
              <a:t>There are a few easy tricks to avoiding most common issues with </a:t>
            </a:r>
            <a:r>
              <a:rPr lang="en-US" dirty="0" err="1"/>
              <a:t>Git</a:t>
            </a:r>
            <a:r>
              <a:rPr lang="en-US" dirty="0"/>
              <a:t>:</a:t>
            </a:r>
          </a:p>
          <a:p>
            <a:pPr lvl="1"/>
            <a:r>
              <a:rPr lang="en-US" b="1" dirty="0"/>
              <a:t>Never develop on the master branch</a:t>
            </a:r>
            <a:r>
              <a:rPr lang="en-US" dirty="0"/>
              <a:t>; do all development in your own feature branches, and issue pull requests.</a:t>
            </a:r>
          </a:p>
          <a:p>
            <a:pPr lvl="1"/>
            <a:r>
              <a:rPr lang="en-US" b="1" dirty="0"/>
              <a:t>Pull master into your own feature branches commonly</a:t>
            </a:r>
            <a:r>
              <a:rPr lang="en-US" dirty="0"/>
              <a:t>; merge errors will occur that you will need to resolve by hand, but you will ultimately have to resolve these issues far less than if you were all working on the master branch</a:t>
            </a:r>
          </a:p>
          <a:p>
            <a:pPr lvl="1"/>
            <a:r>
              <a:rPr lang="en-US" b="1" dirty="0"/>
              <a:t>Isolate your work into small chunks</a:t>
            </a:r>
            <a:r>
              <a:rPr lang="en-US" dirty="0"/>
              <a:t>; do not wait to do a whole feature before you commit. Commit often, as you accomplish small, incremental changes. </a:t>
            </a:r>
          </a:p>
          <a:p>
            <a:pPr lvl="1"/>
            <a:r>
              <a:rPr lang="en-US" b="1" dirty="0"/>
              <a:t>Make new feature branches off of master</a:t>
            </a:r>
            <a:r>
              <a:rPr lang="en-US" dirty="0"/>
              <a:t>; master should always be the most up-to-date </a:t>
            </a:r>
            <a:r>
              <a:rPr lang="en-US" b="1" dirty="0"/>
              <a:t>working</a:t>
            </a:r>
            <a:r>
              <a:rPr lang="en-US" dirty="0"/>
              <a:t> code; it is prudent when starting a new feature to get an updated version of the master branch and make a new branch from that up-to-date master branch.</a:t>
            </a:r>
            <a:endParaRPr lang="en-US" b="1" dirty="0"/>
          </a:p>
          <a:p>
            <a:pPr lvl="1"/>
            <a:r>
              <a:rPr lang="en-US" b="1" dirty="0"/>
              <a:t>Pull often</a:t>
            </a:r>
            <a:r>
              <a:rPr lang="en-US" dirty="0"/>
              <a:t>; this is so important, that we’re listing it twice. </a:t>
            </a:r>
            <a:r>
              <a:rPr lang="en-US" b="1" dirty="0"/>
              <a:t>Pull often!</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0474472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lstStyle/>
          <a:p>
            <a:r>
              <a:rPr lang="en-US" dirty="0">
                <a:hlinkClick r:id="rId2"/>
              </a:rPr>
              <a:t>http://rogerdudler.github.io/git-guide/</a:t>
            </a:r>
            <a:endParaRPr lang="en-US" dirty="0"/>
          </a:p>
          <a:p>
            <a:r>
              <a:rPr lang="en-US" dirty="0">
                <a:hlinkClick r:id="rId3"/>
              </a:rPr>
              <a:t>https://git-scm.com/doc</a:t>
            </a:r>
            <a:endParaRPr lang="en-US" dirty="0"/>
          </a:p>
          <a:p>
            <a:endParaRPr lang="en-US" dirty="0"/>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7694148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Intro to HTML</a:t>
            </a:r>
          </a:p>
        </p:txBody>
      </p:sp>
      <p:sp>
        <p:nvSpPr>
          <p:cNvPr id="6" name="Subtitle 5"/>
          <p:cNvSpPr>
            <a:spLocks noGrp="1"/>
          </p:cNvSpPr>
          <p:nvPr>
            <p:ph type="subTitle" idx="1"/>
          </p:nvPr>
        </p:nvSpPr>
        <p:spPr/>
        <p:txBody>
          <a:bodyPr/>
          <a:lstStyle/>
          <a:p>
            <a:endParaRPr lang="en-US"/>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377030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we code collaboratively?</a:t>
            </a:r>
          </a:p>
        </p:txBody>
      </p:sp>
      <p:sp>
        <p:nvSpPr>
          <p:cNvPr id="3" name="Content Placeholder 2"/>
          <p:cNvSpPr>
            <a:spLocks noGrp="1"/>
          </p:cNvSpPr>
          <p:nvPr>
            <p:ph idx="1"/>
          </p:nvPr>
        </p:nvSpPr>
        <p:spPr/>
        <p:txBody>
          <a:bodyPr/>
          <a:lstStyle/>
          <a:p>
            <a:r>
              <a:rPr lang="en-US" dirty="0"/>
              <a:t>Learning to code in collaboration with others is a very important skill to learn for your life as a developer. </a:t>
            </a:r>
          </a:p>
          <a:p>
            <a:r>
              <a:rPr lang="en-US" dirty="0"/>
              <a:t>We can code collaboratively by using a combination of version control software, ticketing systems, and workflows to distribute work amongst our team members.</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9433225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Making an HTML document</a:t>
            </a:r>
          </a:p>
        </p:txBody>
      </p:sp>
      <p:sp>
        <p:nvSpPr>
          <p:cNvPr id="3" name="Content Placeholder 2"/>
          <p:cNvSpPr>
            <a:spLocks noGrp="1"/>
          </p:cNvSpPr>
          <p:nvPr>
            <p:ph idx="1"/>
          </p:nvPr>
        </p:nvSpPr>
        <p:spPr/>
        <p:txBody>
          <a:bodyPr>
            <a:normAutofit/>
          </a:bodyPr>
          <a:lstStyle/>
          <a:p>
            <a:r>
              <a:rPr lang="en-US" dirty="0"/>
              <a:t>HTML (Hyper Text Markup Language) is a markup language; it is a way of describing content. A file written in HTML is referred to as an HTML document.</a:t>
            </a:r>
          </a:p>
          <a:p>
            <a:r>
              <a:rPr lang="en-US" dirty="0"/>
              <a:t>Our first HTML documents will exist on our desktops, rather than on a server. </a:t>
            </a:r>
          </a:p>
          <a:p>
            <a:r>
              <a:rPr lang="en-US" dirty="0"/>
              <a:t>HTML documents are simply text files that are formed following the HTML standard. HTML is composed of a series of tags to describe the content.</a:t>
            </a:r>
          </a:p>
          <a:p>
            <a:r>
              <a:rPr lang="en-US" dirty="0"/>
              <a:t>An HTML document is a text document that describes a </a:t>
            </a:r>
            <a:r>
              <a:rPr lang="en-US" b="1" dirty="0"/>
              <a:t>web page</a:t>
            </a:r>
            <a:r>
              <a:rPr lang="en-US" dirty="0"/>
              <a:t>.</a:t>
            </a:r>
          </a:p>
          <a:p>
            <a:r>
              <a:rPr lang="en-US" dirty="0"/>
              <a:t>Your browser will interpret this document and render it!</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8294829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in an HTML Document?</a:t>
            </a:r>
          </a:p>
        </p:txBody>
      </p:sp>
      <p:sp>
        <p:nvSpPr>
          <p:cNvPr id="3" name="Content Placeholder 2"/>
          <p:cNvSpPr>
            <a:spLocks noGrp="1"/>
          </p:cNvSpPr>
          <p:nvPr>
            <p:ph idx="1"/>
          </p:nvPr>
        </p:nvSpPr>
        <p:spPr/>
        <p:txBody>
          <a:bodyPr>
            <a:normAutofit fontScale="92500" lnSpcReduction="10000"/>
          </a:bodyPr>
          <a:lstStyle/>
          <a:p>
            <a:r>
              <a:rPr lang="en-US" dirty="0"/>
              <a:t>An HTML has a series of elements</a:t>
            </a:r>
          </a:p>
          <a:p>
            <a:pPr lvl="1"/>
            <a:r>
              <a:rPr lang="en-US" dirty="0"/>
              <a:t>Open tag plus attributes and properties</a:t>
            </a:r>
          </a:p>
          <a:p>
            <a:pPr lvl="1"/>
            <a:r>
              <a:rPr lang="en-US" dirty="0"/>
              <a:t>Nested elements</a:t>
            </a:r>
          </a:p>
          <a:p>
            <a:r>
              <a:rPr lang="en-US" dirty="0"/>
              <a:t>Some very important</a:t>
            </a:r>
          </a:p>
          <a:p>
            <a:pPr lvl="1"/>
            <a:r>
              <a:rPr lang="en-US" dirty="0"/>
              <a:t>HTML </a:t>
            </a:r>
            <a:r>
              <a:rPr lang="en-US" dirty="0" err="1"/>
              <a:t>Doctype</a:t>
            </a:r>
            <a:endParaRPr lang="en-US" dirty="0"/>
          </a:p>
          <a:p>
            <a:pPr lvl="1"/>
            <a:r>
              <a:rPr lang="en-US" dirty="0"/>
              <a:t>HTML Element</a:t>
            </a:r>
          </a:p>
          <a:p>
            <a:pPr lvl="2"/>
            <a:r>
              <a:rPr lang="en-US" dirty="0"/>
              <a:t>Head Element</a:t>
            </a:r>
          </a:p>
          <a:p>
            <a:pPr lvl="2"/>
            <a:r>
              <a:rPr lang="en-US" dirty="0"/>
              <a:t>Body Element</a:t>
            </a:r>
          </a:p>
          <a:p>
            <a:r>
              <a:rPr lang="en-US" dirty="0"/>
              <a:t>Elements can be identified by an ID</a:t>
            </a:r>
          </a:p>
          <a:p>
            <a:pPr lvl="1"/>
            <a:r>
              <a:rPr lang="en-US" dirty="0"/>
              <a:t>ID can only be used once per document</a:t>
            </a:r>
          </a:p>
          <a:p>
            <a:r>
              <a:rPr lang="en-US" dirty="0"/>
              <a:t>Elements can identify a group by their class</a:t>
            </a:r>
          </a:p>
          <a:p>
            <a:r>
              <a:rPr lang="en-US" dirty="0"/>
              <a:t>Elements are described in the document and rendered in the DOM</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3381829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Starting an HTML document</a:t>
            </a:r>
          </a:p>
        </p:txBody>
      </p:sp>
      <p:sp>
        <p:nvSpPr>
          <p:cNvPr id="3" name="Content Placeholder 2"/>
          <p:cNvSpPr>
            <a:spLocks noGrp="1"/>
          </p:cNvSpPr>
          <p:nvPr>
            <p:ph idx="1"/>
          </p:nvPr>
        </p:nvSpPr>
        <p:spPr/>
        <p:txBody>
          <a:bodyPr/>
          <a:lstStyle/>
          <a:p>
            <a:r>
              <a:rPr lang="en-US" dirty="0"/>
              <a:t>All HTML documents start with the following barebones structure. Content to be visible on your page will go inside the body tag. (Colored formatted screenshot on left; </a:t>
            </a:r>
            <a:r>
              <a:rPr lang="en-US" dirty="0" err="1"/>
              <a:t>copyable</a:t>
            </a:r>
            <a:r>
              <a:rPr lang="en-US" dirty="0"/>
              <a:t> on right) </a:t>
            </a:r>
          </a:p>
          <a:p>
            <a:endParaRPr lang="en-US" dirty="0"/>
          </a:p>
        </p:txBody>
      </p:sp>
      <p:sp>
        <p:nvSpPr>
          <p:cNvPr id="4" name="Footer Placeholder 3"/>
          <p:cNvSpPr>
            <a:spLocks noGrp="1"/>
          </p:cNvSpPr>
          <p:nvPr>
            <p:ph type="ftr" sz="quarter" idx="11"/>
          </p:nvPr>
        </p:nvSpPr>
        <p:spPr/>
        <p:txBody>
          <a:bodyPr/>
          <a:lstStyle/>
          <a:p>
            <a:r>
              <a:rPr lang="en-US" dirty="0"/>
              <a:t>©2018 Stevens Institute of Technology</a:t>
            </a:r>
          </a:p>
        </p:txBody>
      </p:sp>
      <p:sp>
        <p:nvSpPr>
          <p:cNvPr id="5" name="TextBox 4"/>
          <p:cNvSpPr txBox="1"/>
          <p:nvPr/>
        </p:nvSpPr>
        <p:spPr>
          <a:xfrm>
            <a:off x="6305434" y="2580141"/>
            <a:ext cx="4407110" cy="2554545"/>
          </a:xfrm>
          <a:prstGeom prst="rect">
            <a:avLst/>
          </a:prstGeom>
          <a:noFill/>
        </p:spPr>
        <p:txBody>
          <a:bodyPr wrap="square" rtlCol="0">
            <a:spAutoFit/>
          </a:bodyPr>
          <a:lstStyle/>
          <a:p>
            <a:r>
              <a:rPr lang="en-US" sz="1600" dirty="0">
                <a:latin typeface="Courier New" charset="0"/>
                <a:ea typeface="Courier New" charset="0"/>
                <a:cs typeface="Courier New" charset="0"/>
              </a:rPr>
              <a:t>&lt;!DOCTYPE html&gt;</a:t>
            </a:r>
          </a:p>
          <a:p>
            <a:r>
              <a:rPr lang="en-US" sz="1600" dirty="0">
                <a:latin typeface="Courier New" charset="0"/>
                <a:ea typeface="Courier New" charset="0"/>
                <a:cs typeface="Courier New" charset="0"/>
              </a:rPr>
              <a:t>&lt;html </a:t>
            </a:r>
            <a:r>
              <a:rPr lang="en-US" sz="1600" dirty="0" err="1">
                <a:latin typeface="Courier New" charset="0"/>
                <a:ea typeface="Courier New" charset="0"/>
                <a:cs typeface="Courier New" charset="0"/>
              </a:rPr>
              <a:t>lang</a:t>
            </a:r>
            <a:r>
              <a:rPr lang="en-US" sz="1600" dirty="0">
                <a:latin typeface="Courier New" charset="0"/>
                <a:ea typeface="Courier New" charset="0"/>
                <a:cs typeface="Courier New" charset="0"/>
              </a:rPr>
              <a:t>="</a:t>
            </a:r>
            <a:r>
              <a:rPr lang="en-US" sz="1600" dirty="0" err="1">
                <a:latin typeface="Courier New" charset="0"/>
                <a:ea typeface="Courier New" charset="0"/>
                <a:cs typeface="Courier New" charset="0"/>
              </a:rPr>
              <a:t>en</a:t>
            </a:r>
            <a:r>
              <a:rPr lang="en-US" sz="1600" dirty="0">
                <a:latin typeface="Courier New" charset="0"/>
                <a:ea typeface="Courier New" charset="0"/>
                <a:cs typeface="Courier New" charset="0"/>
              </a:rPr>
              <a:t>"&gt;</a:t>
            </a:r>
          </a:p>
          <a:p>
            <a:r>
              <a:rPr lang="en-US" sz="1600" dirty="0">
                <a:latin typeface="Courier New" charset="0"/>
                <a:ea typeface="Courier New" charset="0"/>
                <a:cs typeface="Courier New" charset="0"/>
              </a:rPr>
              <a:t>  &lt;head&gt;</a:t>
            </a:r>
          </a:p>
          <a:p>
            <a:r>
              <a:rPr lang="en-US" sz="1600" dirty="0">
                <a:latin typeface="Courier New" charset="0"/>
                <a:ea typeface="Courier New" charset="0"/>
                <a:cs typeface="Courier New" charset="0"/>
              </a:rPr>
              <a:t>    &lt;meta charset="utf-8"&gt;</a:t>
            </a:r>
          </a:p>
          <a:p>
            <a:r>
              <a:rPr lang="en-US" sz="1600" dirty="0">
                <a:latin typeface="Courier New" charset="0"/>
                <a:ea typeface="Courier New" charset="0"/>
                <a:cs typeface="Courier New" charset="0"/>
              </a:rPr>
              <a:t>    &lt;title&gt;title&lt;/title&gt;</a:t>
            </a:r>
          </a:p>
          <a:p>
            <a:r>
              <a:rPr lang="en-US" sz="1600" dirty="0">
                <a:latin typeface="Courier New" charset="0"/>
                <a:ea typeface="Courier New" charset="0"/>
                <a:cs typeface="Courier New" charset="0"/>
              </a:rPr>
              <a:t>  &lt;/head&gt;</a:t>
            </a:r>
          </a:p>
          <a:p>
            <a:r>
              <a:rPr lang="en-US" sz="1600" dirty="0">
                <a:latin typeface="Courier New" charset="0"/>
                <a:ea typeface="Courier New" charset="0"/>
                <a:cs typeface="Courier New" charset="0"/>
              </a:rPr>
              <a:t>  &lt;body&gt;</a:t>
            </a:r>
          </a:p>
          <a:p>
            <a:r>
              <a:rPr lang="en-US" sz="1600" dirty="0">
                <a:latin typeface="Courier New" charset="0"/>
                <a:ea typeface="Courier New" charset="0"/>
                <a:cs typeface="Courier New" charset="0"/>
              </a:rPr>
              <a:t>    &lt;!-- page content --&gt;</a:t>
            </a:r>
          </a:p>
          <a:p>
            <a:r>
              <a:rPr lang="en-US" sz="1600" dirty="0">
                <a:latin typeface="Courier New" charset="0"/>
                <a:ea typeface="Courier New" charset="0"/>
                <a:cs typeface="Courier New" charset="0"/>
              </a:rPr>
              <a:t>  &lt;/body&gt;</a:t>
            </a:r>
          </a:p>
          <a:p>
            <a:r>
              <a:rPr lang="en-US" sz="1600" dirty="0">
                <a:latin typeface="Courier New" charset="0"/>
                <a:ea typeface="Courier New" charset="0"/>
                <a:cs typeface="Courier New" charset="0"/>
              </a:rPr>
              <a:t>&lt;/html&gt;</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2580140"/>
            <a:ext cx="3849474" cy="3332583"/>
          </a:xfrm>
          <a:prstGeom prst="rect">
            <a:avLst/>
          </a:prstGeom>
        </p:spPr>
      </p:pic>
    </p:spTree>
    <p:extLst>
      <p:ext uri="{BB962C8B-B14F-4D97-AF65-F5344CB8AC3E}">
        <p14:creationId xmlns:p14="http://schemas.microsoft.com/office/powerpoint/2010/main" val="16579929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Improving our HTML Documents</a:t>
            </a:r>
          </a:p>
        </p:txBody>
      </p:sp>
      <p:sp>
        <p:nvSpPr>
          <p:cNvPr id="3" name="Content Placeholder 2"/>
          <p:cNvSpPr>
            <a:spLocks noGrp="1"/>
          </p:cNvSpPr>
          <p:nvPr>
            <p:ph idx="1"/>
          </p:nvPr>
        </p:nvSpPr>
        <p:spPr/>
        <p:txBody>
          <a:bodyPr/>
          <a:lstStyle/>
          <a:p>
            <a:r>
              <a:rPr lang="en-US" dirty="0"/>
              <a:t>This week we’re going to create a meaningful document about different types of coffee, and explain how to make it marked up in a sensible way.</a:t>
            </a:r>
          </a:p>
          <a:p>
            <a:r>
              <a:rPr lang="en-US" dirty="0"/>
              <a:t>We will learn about:</a:t>
            </a:r>
          </a:p>
          <a:p>
            <a:pPr lvl="1"/>
            <a:r>
              <a:rPr lang="en-US" dirty="0"/>
              <a:t>Formatting text</a:t>
            </a:r>
          </a:p>
          <a:p>
            <a:pPr lvl="1"/>
            <a:r>
              <a:rPr lang="en-US" dirty="0"/>
              <a:t>Organizing our data</a:t>
            </a:r>
          </a:p>
          <a:p>
            <a:pPr lvl="1"/>
            <a:r>
              <a:rPr lang="en-US" dirty="0"/>
              <a:t>Lists</a:t>
            </a:r>
          </a:p>
          <a:p>
            <a:pPr lvl="1"/>
            <a:r>
              <a:rPr lang="en-US" dirty="0"/>
              <a:t>Tabular data</a:t>
            </a:r>
          </a:p>
          <a:p>
            <a:pPr marL="0" indent="0">
              <a:buNone/>
            </a:pPr>
            <a:endParaRPr lang="en-US" dirty="0"/>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4257272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Reusability, repetition</a:t>
            </a:r>
          </a:p>
        </p:txBody>
      </p:sp>
      <p:sp>
        <p:nvSpPr>
          <p:cNvPr id="3" name="Content Placeholder 2"/>
          <p:cNvSpPr>
            <a:spLocks noGrp="1"/>
          </p:cNvSpPr>
          <p:nvPr>
            <p:ph idx="1"/>
          </p:nvPr>
        </p:nvSpPr>
        <p:spPr/>
        <p:txBody>
          <a:bodyPr/>
          <a:lstStyle/>
          <a:p>
            <a:r>
              <a:rPr lang="en-US" dirty="0"/>
              <a:t>For web programming, it’s very necessary to think of everything based in terms of reusable components. There’s a lot of repetition in web programming, where you’re displaying many different instances of similar data</a:t>
            </a:r>
          </a:p>
          <a:p>
            <a:pPr lvl="1"/>
            <a:r>
              <a:rPr lang="en-US" dirty="0"/>
              <a:t>Every tweet has all the same info</a:t>
            </a:r>
          </a:p>
          <a:p>
            <a:pPr lvl="1"/>
            <a:r>
              <a:rPr lang="en-US" dirty="0"/>
              <a:t>Every blog post has a title, time, body, etc.</a:t>
            </a:r>
          </a:p>
          <a:p>
            <a:pPr lvl="1"/>
            <a:r>
              <a:rPr lang="en-US" dirty="0"/>
              <a:t>Product descriptions all have prices, titles, etc.</a:t>
            </a:r>
          </a:p>
          <a:p>
            <a:r>
              <a:rPr lang="en-US" dirty="0"/>
              <a:t>Because of this, we’re going to look at our programming in terms of:</a:t>
            </a:r>
          </a:p>
          <a:p>
            <a:pPr lvl="1"/>
            <a:r>
              <a:rPr lang="en-US" dirty="0"/>
              <a:t>Is this reusable?  If so, how?</a:t>
            </a:r>
          </a:p>
          <a:p>
            <a:pPr lvl="1"/>
            <a:r>
              <a:rPr lang="en-US" dirty="0"/>
              <a:t>How can I make this component accessible?</a:t>
            </a:r>
          </a:p>
          <a:p>
            <a:pPr lvl="2"/>
            <a:r>
              <a:rPr lang="en-US" dirty="0"/>
              <a:t>More on this when we get to forms next week.</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2729398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Browser’s Only Half The Battle</a:t>
            </a:r>
          </a:p>
        </p:txBody>
      </p:sp>
      <p:sp>
        <p:nvSpPr>
          <p:cNvPr id="3" name="Content Placeholder 2"/>
          <p:cNvSpPr>
            <a:spLocks noGrp="1"/>
          </p:cNvSpPr>
          <p:nvPr>
            <p:ph idx="1"/>
          </p:nvPr>
        </p:nvSpPr>
        <p:spPr/>
        <p:txBody>
          <a:bodyPr/>
          <a:lstStyle/>
          <a:p>
            <a:r>
              <a:rPr lang="en-US" dirty="0"/>
              <a:t>The web isn’t just accessible via a browser. As modern web developers, we have to care about:</a:t>
            </a:r>
          </a:p>
          <a:p>
            <a:pPr lvl="1"/>
            <a:r>
              <a:rPr lang="en-US" dirty="0"/>
              <a:t>Screen readers</a:t>
            </a:r>
          </a:p>
          <a:p>
            <a:pPr lvl="1"/>
            <a:r>
              <a:rPr lang="en-US" dirty="0"/>
              <a:t>Search Engine Crawlers </a:t>
            </a:r>
            <a:r>
              <a:rPr lang="en-US"/>
              <a:t>/ Other AI</a:t>
            </a:r>
            <a:endParaRPr lang="en-US" dirty="0"/>
          </a:p>
          <a:p>
            <a:r>
              <a:rPr lang="en-US" dirty="0"/>
              <a:t>There is a growing movement to make the web more accessible</a:t>
            </a:r>
          </a:p>
          <a:p>
            <a:pPr lvl="1"/>
            <a:r>
              <a:rPr lang="en-US" dirty="0"/>
              <a:t>Leveraging HTML’s strengths</a:t>
            </a:r>
          </a:p>
          <a:p>
            <a:pPr lvl="2"/>
            <a:r>
              <a:rPr lang="en-US" dirty="0" err="1"/>
              <a:t>Navs</a:t>
            </a:r>
            <a:r>
              <a:rPr lang="en-US" dirty="0"/>
              <a:t> in the </a:t>
            </a:r>
            <a:r>
              <a:rPr lang="en-US" dirty="0" err="1"/>
              <a:t>nav</a:t>
            </a:r>
            <a:endParaRPr lang="en-US" dirty="0"/>
          </a:p>
          <a:p>
            <a:pPr lvl="2"/>
            <a:r>
              <a:rPr lang="en-US" dirty="0"/>
              <a:t>Labels in forms</a:t>
            </a:r>
          </a:p>
          <a:p>
            <a:pPr lvl="2"/>
            <a:r>
              <a:rPr lang="en-US" dirty="0"/>
              <a:t>Using headings properly</a:t>
            </a:r>
          </a:p>
          <a:p>
            <a:pPr lvl="2"/>
            <a:r>
              <a:rPr lang="en-US" dirty="0"/>
              <a:t>Attributes to help screen readers</a:t>
            </a:r>
          </a:p>
          <a:p>
            <a:pPr lvl="1"/>
            <a:r>
              <a:rPr lang="en-US" dirty="0"/>
              <a:t>Making designs accessible</a:t>
            </a:r>
          </a:p>
          <a:p>
            <a:pPr lvl="1"/>
            <a:r>
              <a:rPr lang="en-US" dirty="0"/>
              <a:t>Tables for tabular data only</a:t>
            </a:r>
          </a:p>
          <a:p>
            <a:pPr lvl="1"/>
            <a:r>
              <a:rPr lang="en-US" dirty="0"/>
              <a:t>Make sure you can navigate via keyboard</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937466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Separating Style and Content</a:t>
            </a:r>
          </a:p>
        </p:txBody>
      </p:sp>
      <p:sp>
        <p:nvSpPr>
          <p:cNvPr id="3" name="Content Placeholder 2"/>
          <p:cNvSpPr>
            <a:spLocks noGrp="1"/>
          </p:cNvSpPr>
          <p:nvPr>
            <p:ph idx="1"/>
          </p:nvPr>
        </p:nvSpPr>
        <p:spPr/>
        <p:txBody>
          <a:bodyPr/>
          <a:lstStyle/>
          <a:p>
            <a:r>
              <a:rPr lang="en-US" dirty="0"/>
              <a:t>Before we can think in terms of organizing our data meaningfully, we need to understand what HTML does </a:t>
            </a:r>
            <a:r>
              <a:rPr lang="en-US" i="1" dirty="0"/>
              <a:t>not</a:t>
            </a:r>
            <a:r>
              <a:rPr lang="en-US" dirty="0"/>
              <a:t> accomplish; the way your document looks.</a:t>
            </a:r>
          </a:p>
          <a:p>
            <a:pPr lvl="1"/>
            <a:r>
              <a:rPr lang="en-US" b="1" dirty="0"/>
              <a:t>Elements are used to describe your data; CSS is used to style your data.</a:t>
            </a:r>
          </a:p>
          <a:p>
            <a:pPr lvl="1"/>
            <a:r>
              <a:rPr lang="en-US" dirty="0"/>
              <a:t>While browsers give many native styles to elements by default, elements are not inherently used for styling. This is why tags for bolding and italicizing text, or changing fonts, were deprecated in HTML5.</a:t>
            </a:r>
          </a:p>
          <a:p>
            <a:pPr lvl="1"/>
            <a:r>
              <a:rPr lang="en-US" dirty="0"/>
              <a:t>There needs to be a clear separation between style and content; any overlap is a happy coincidence.</a:t>
            </a:r>
          </a:p>
          <a:p>
            <a:r>
              <a:rPr lang="en-US" dirty="0"/>
              <a:t>While writing HTML, thinking in terms of content first, then styling often leads to more logical, and easier to style documents.</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3840972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Text</a:t>
            </a:r>
          </a:p>
        </p:txBody>
      </p:sp>
      <p:sp>
        <p:nvSpPr>
          <p:cNvPr id="3" name="Content Placeholder 2"/>
          <p:cNvSpPr>
            <a:spLocks noGrp="1"/>
          </p:cNvSpPr>
          <p:nvPr>
            <p:ph idx="1"/>
          </p:nvPr>
        </p:nvSpPr>
        <p:spPr/>
        <p:txBody>
          <a:bodyPr>
            <a:normAutofit lnSpcReduction="10000"/>
          </a:bodyPr>
          <a:lstStyle/>
          <a:p>
            <a:r>
              <a:rPr lang="en-US" dirty="0"/>
              <a:t>Across the web, text is used to portray many different types of things. </a:t>
            </a:r>
          </a:p>
          <a:p>
            <a:pPr lvl="1"/>
            <a:r>
              <a:rPr lang="en-US" dirty="0"/>
              <a:t>Headings / Titles in your content (h1, h2, h3, h4, h5, h6)</a:t>
            </a:r>
          </a:p>
          <a:p>
            <a:pPr lvl="1"/>
            <a:r>
              <a:rPr lang="en-US" dirty="0"/>
              <a:t>Regular paragraph (p)</a:t>
            </a:r>
          </a:p>
          <a:p>
            <a:pPr lvl="1"/>
            <a:r>
              <a:rPr lang="en-US" dirty="0"/>
              <a:t>Generic groups of text / adding custom definitions or functionality to text (span)</a:t>
            </a:r>
          </a:p>
          <a:p>
            <a:pPr lvl="1"/>
            <a:r>
              <a:rPr lang="en-US" dirty="0"/>
              <a:t>Emphasized text (</a:t>
            </a:r>
            <a:r>
              <a:rPr lang="en-US" dirty="0" err="1"/>
              <a:t>em</a:t>
            </a:r>
            <a:r>
              <a:rPr lang="en-US" dirty="0"/>
              <a:t>)</a:t>
            </a:r>
          </a:p>
          <a:p>
            <a:pPr lvl="1"/>
            <a:r>
              <a:rPr lang="en-US" dirty="0"/>
              <a:t>Important text (strong)</a:t>
            </a:r>
          </a:p>
          <a:p>
            <a:pPr lvl="1"/>
            <a:r>
              <a:rPr lang="en-US" dirty="0"/>
              <a:t>Addresses (</a:t>
            </a:r>
            <a:r>
              <a:rPr lang="en-US" dirty="0" err="1"/>
              <a:t>addr</a:t>
            </a:r>
            <a:r>
              <a:rPr lang="en-US" dirty="0"/>
              <a:t>)</a:t>
            </a:r>
          </a:p>
          <a:p>
            <a:pPr lvl="1"/>
            <a:r>
              <a:rPr lang="en-US" dirty="0"/>
              <a:t>Citations (cite)</a:t>
            </a:r>
          </a:p>
          <a:p>
            <a:pPr lvl="1"/>
            <a:r>
              <a:rPr lang="en-US" dirty="0"/>
              <a:t>Abbreviations (</a:t>
            </a:r>
            <a:r>
              <a:rPr lang="en-US" dirty="0" err="1"/>
              <a:t>abbr</a:t>
            </a:r>
            <a:r>
              <a:rPr lang="en-US" dirty="0"/>
              <a:t>)</a:t>
            </a:r>
          </a:p>
          <a:p>
            <a:pPr lvl="1"/>
            <a:r>
              <a:rPr lang="en-US" dirty="0"/>
              <a:t>Quotes (</a:t>
            </a:r>
            <a:r>
              <a:rPr lang="en-US" dirty="0" err="1"/>
              <a:t>blockquote</a:t>
            </a:r>
            <a:r>
              <a:rPr lang="en-US" dirty="0"/>
              <a:t>)</a:t>
            </a:r>
          </a:p>
          <a:p>
            <a:pPr marL="0" indent="0">
              <a:buNone/>
            </a:pPr>
            <a:r>
              <a:rPr lang="en-US" dirty="0"/>
              <a:t>Using the right kind of element to describe text is very important for SEO, non-browser accessibility, and readable code. </a:t>
            </a:r>
          </a:p>
          <a:p>
            <a:pPr lvl="1"/>
            <a:r>
              <a:rPr lang="en-US" dirty="0"/>
              <a:t>Even without different styles, those tags help readers understand their document.</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4670149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layout of your content</a:t>
            </a:r>
          </a:p>
        </p:txBody>
      </p:sp>
      <p:sp>
        <p:nvSpPr>
          <p:cNvPr id="3" name="Content Placeholder 2"/>
          <p:cNvSpPr>
            <a:spLocks noGrp="1"/>
          </p:cNvSpPr>
          <p:nvPr>
            <p:ph idx="1"/>
          </p:nvPr>
        </p:nvSpPr>
        <p:spPr/>
        <p:txBody>
          <a:bodyPr>
            <a:normAutofit/>
          </a:bodyPr>
          <a:lstStyle/>
          <a:p>
            <a:r>
              <a:rPr lang="en-US" dirty="0"/>
              <a:t>There are many elements that describe the layout of your content</a:t>
            </a:r>
          </a:p>
          <a:p>
            <a:pPr lvl="1"/>
            <a:r>
              <a:rPr lang="en-US" dirty="0"/>
              <a:t>How to navigate content / your document (</a:t>
            </a:r>
            <a:r>
              <a:rPr lang="en-US" dirty="0" err="1"/>
              <a:t>nav</a:t>
            </a:r>
            <a:r>
              <a:rPr lang="en-US" dirty="0"/>
              <a:t>)</a:t>
            </a:r>
          </a:p>
          <a:p>
            <a:pPr lvl="1"/>
            <a:r>
              <a:rPr lang="en-US" dirty="0"/>
              <a:t>Grouping your content into sections that have something to do with each other (main, section)</a:t>
            </a:r>
          </a:p>
          <a:p>
            <a:pPr lvl="1"/>
            <a:r>
              <a:rPr lang="en-US" dirty="0"/>
              <a:t>Denoting a header for content or your document (header)</a:t>
            </a:r>
          </a:p>
          <a:p>
            <a:pPr lvl="1"/>
            <a:r>
              <a:rPr lang="en-US" dirty="0"/>
              <a:t>Denoting a footer for content or your document (footer)</a:t>
            </a:r>
          </a:p>
          <a:p>
            <a:pPr lvl="1"/>
            <a:r>
              <a:rPr lang="en-US" dirty="0"/>
              <a:t>Grouping content into a self-contained article (article)</a:t>
            </a:r>
          </a:p>
          <a:p>
            <a:pPr lvl="1"/>
            <a:r>
              <a:rPr lang="en-US" dirty="0"/>
              <a:t>Stating that certain content is secondary (aside)</a:t>
            </a:r>
          </a:p>
          <a:p>
            <a:pPr lvl="1"/>
            <a:r>
              <a:rPr lang="en-US" dirty="0"/>
              <a:t>Grouping divisions of content (div)</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6437730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Data</a:t>
            </a:r>
          </a:p>
        </p:txBody>
      </p:sp>
      <p:sp>
        <p:nvSpPr>
          <p:cNvPr id="3" name="Content Placeholder 2"/>
          <p:cNvSpPr>
            <a:spLocks noGrp="1"/>
          </p:cNvSpPr>
          <p:nvPr>
            <p:ph idx="1"/>
          </p:nvPr>
        </p:nvSpPr>
        <p:spPr/>
        <p:txBody>
          <a:bodyPr>
            <a:normAutofit/>
          </a:bodyPr>
          <a:lstStyle/>
          <a:p>
            <a:r>
              <a:rPr lang="en-US" dirty="0"/>
              <a:t>Lots of data you’ll see and create is some form of a list</a:t>
            </a:r>
          </a:p>
          <a:p>
            <a:pPr lvl="1"/>
            <a:r>
              <a:rPr lang="en-US" dirty="0"/>
              <a:t>Unordered lists state that the order of the items in the list don’t matter (</a:t>
            </a:r>
            <a:r>
              <a:rPr lang="en-US" dirty="0" err="1"/>
              <a:t>ul</a:t>
            </a:r>
            <a:r>
              <a:rPr lang="en-US" dirty="0"/>
              <a:t>)</a:t>
            </a:r>
          </a:p>
          <a:p>
            <a:pPr lvl="1"/>
            <a:r>
              <a:rPr lang="en-US" dirty="0"/>
              <a:t>Ordered lists state that the order of the items in the list have some sort of meaning (</a:t>
            </a:r>
            <a:r>
              <a:rPr lang="en-US" dirty="0" err="1"/>
              <a:t>ol</a:t>
            </a:r>
            <a:r>
              <a:rPr lang="en-US" dirty="0"/>
              <a:t>)</a:t>
            </a:r>
          </a:p>
          <a:p>
            <a:pPr lvl="1"/>
            <a:r>
              <a:rPr lang="en-US" dirty="0"/>
              <a:t>Each entry in a list is a list item</a:t>
            </a:r>
          </a:p>
          <a:p>
            <a:r>
              <a:rPr lang="en-US" dirty="0"/>
              <a:t>You’ll very often find see nested lists</a:t>
            </a:r>
          </a:p>
          <a:p>
            <a:pPr lvl="1"/>
            <a:r>
              <a:rPr lang="en-US" dirty="0"/>
              <a:t>&lt;</a:t>
            </a:r>
            <a:r>
              <a:rPr lang="en-US" dirty="0" err="1"/>
              <a:t>ul</a:t>
            </a:r>
            <a:r>
              <a:rPr lang="en-US" dirty="0"/>
              <a:t>&gt;</a:t>
            </a:r>
            <a:br>
              <a:rPr lang="en-US" dirty="0"/>
            </a:br>
            <a:r>
              <a:rPr lang="en-US" dirty="0"/>
              <a:t>    &lt;li&gt;Item 1&lt;/li&gt;</a:t>
            </a:r>
            <a:br>
              <a:rPr lang="en-US" dirty="0"/>
            </a:br>
            <a:r>
              <a:rPr lang="en-US" dirty="0"/>
              <a:t>    &lt;li&gt;Item 2</a:t>
            </a:r>
            <a:br>
              <a:rPr lang="en-US" dirty="0"/>
            </a:br>
            <a:r>
              <a:rPr lang="en-US" dirty="0"/>
              <a:t>           &lt;</a:t>
            </a:r>
            <a:r>
              <a:rPr lang="en-US" dirty="0" err="1"/>
              <a:t>ul</a:t>
            </a:r>
            <a:r>
              <a:rPr lang="en-US" dirty="0"/>
              <a:t>&gt;</a:t>
            </a:r>
            <a:br>
              <a:rPr lang="en-US" dirty="0"/>
            </a:br>
            <a:r>
              <a:rPr lang="en-US" dirty="0"/>
              <a:t>               &lt;li&gt;</a:t>
            </a:r>
            <a:r>
              <a:rPr lang="en-US" dirty="0" err="1"/>
              <a:t>Subitem</a:t>
            </a:r>
            <a:r>
              <a:rPr lang="en-US" dirty="0"/>
              <a:t>&lt;/li&gt;</a:t>
            </a:r>
            <a:br>
              <a:rPr lang="en-US" dirty="0"/>
            </a:br>
            <a:r>
              <a:rPr lang="en-US" dirty="0"/>
              <a:t>	&lt;/</a:t>
            </a:r>
            <a:r>
              <a:rPr lang="en-US" dirty="0" err="1"/>
              <a:t>ul</a:t>
            </a:r>
            <a:r>
              <a:rPr lang="en-US" dirty="0"/>
              <a:t>&gt;</a:t>
            </a:r>
            <a:br>
              <a:rPr lang="en-US" dirty="0"/>
            </a:br>
            <a:r>
              <a:rPr lang="en-US" dirty="0"/>
              <a:t>     &lt;/li&gt;</a:t>
            </a:r>
            <a:br>
              <a:rPr lang="en-US" dirty="0"/>
            </a:br>
            <a:r>
              <a:rPr lang="en-US" dirty="0"/>
              <a:t>&lt;/</a:t>
            </a:r>
            <a:r>
              <a:rPr lang="en-US" dirty="0" err="1"/>
              <a:t>ul</a:t>
            </a:r>
            <a:r>
              <a:rPr lang="en-US" dirty="0"/>
              <a:t>&gt;</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867426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version control?</a:t>
            </a:r>
          </a:p>
        </p:txBody>
      </p:sp>
      <p:sp>
        <p:nvSpPr>
          <p:cNvPr id="3" name="Content Placeholder 2"/>
          <p:cNvSpPr>
            <a:spLocks noGrp="1"/>
          </p:cNvSpPr>
          <p:nvPr>
            <p:ph idx="1"/>
          </p:nvPr>
        </p:nvSpPr>
        <p:spPr/>
        <p:txBody>
          <a:bodyPr/>
          <a:lstStyle/>
          <a:p>
            <a:r>
              <a:rPr lang="en-US" dirty="0"/>
              <a:t>Version control is a system that records sets of changes over time. It allows you to keep track of a history of your files in a very detailed manner.</a:t>
            </a:r>
          </a:p>
          <a:p>
            <a:r>
              <a:rPr lang="en-US" dirty="0"/>
              <a:t>Version control allows you to see a detailed log of all your changes, as well as roll changes back. It allows you a great deal of control over the state of your files; you can make many, many versions of your code and change between the versions with ease!</a:t>
            </a:r>
          </a:p>
          <a:p>
            <a:pPr lvl="1"/>
            <a:r>
              <a:rPr lang="en-US" dirty="0"/>
              <a:t>This allows for easy feature development.</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6994931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Tabular data</a:t>
            </a:r>
          </a:p>
        </p:txBody>
      </p:sp>
      <p:sp>
        <p:nvSpPr>
          <p:cNvPr id="3" name="Content Placeholder 2"/>
          <p:cNvSpPr>
            <a:spLocks noGrp="1"/>
          </p:cNvSpPr>
          <p:nvPr>
            <p:ph idx="1"/>
          </p:nvPr>
        </p:nvSpPr>
        <p:spPr/>
        <p:txBody>
          <a:bodyPr>
            <a:normAutofit/>
          </a:bodyPr>
          <a:lstStyle/>
          <a:p>
            <a:r>
              <a:rPr lang="en-US" dirty="0"/>
              <a:t>Data is also often presented in a table format. Each table has:</a:t>
            </a:r>
          </a:p>
          <a:p>
            <a:pPr lvl="1"/>
            <a:r>
              <a:rPr lang="en-US" dirty="0"/>
              <a:t>A table element (table)</a:t>
            </a:r>
          </a:p>
          <a:p>
            <a:pPr lvl="2"/>
            <a:r>
              <a:rPr lang="en-US" dirty="0"/>
              <a:t>A table header (</a:t>
            </a:r>
            <a:r>
              <a:rPr lang="en-US" dirty="0" err="1"/>
              <a:t>thead</a:t>
            </a:r>
            <a:r>
              <a:rPr lang="en-US" dirty="0"/>
              <a:t>) (optional)</a:t>
            </a:r>
          </a:p>
          <a:p>
            <a:pPr lvl="3"/>
            <a:r>
              <a:rPr lang="en-US" dirty="0"/>
              <a:t>A table row (</a:t>
            </a:r>
            <a:r>
              <a:rPr lang="en-US" dirty="0" err="1"/>
              <a:t>tr</a:t>
            </a:r>
            <a:r>
              <a:rPr lang="en-US" dirty="0"/>
              <a:t>)</a:t>
            </a:r>
          </a:p>
          <a:p>
            <a:pPr lvl="4"/>
            <a:r>
              <a:rPr lang="en-US" dirty="0"/>
              <a:t>Multiple table header cells (</a:t>
            </a:r>
            <a:r>
              <a:rPr lang="en-US" dirty="0" err="1"/>
              <a:t>th</a:t>
            </a:r>
            <a:r>
              <a:rPr lang="en-US" dirty="0"/>
              <a:t>)</a:t>
            </a:r>
          </a:p>
          <a:p>
            <a:pPr lvl="2"/>
            <a:r>
              <a:rPr lang="en-US" dirty="0"/>
              <a:t>A table footer (</a:t>
            </a:r>
            <a:r>
              <a:rPr lang="en-US" dirty="0" err="1"/>
              <a:t>tfoot</a:t>
            </a:r>
            <a:r>
              <a:rPr lang="en-US" dirty="0"/>
              <a:t>) (optional)</a:t>
            </a:r>
          </a:p>
          <a:p>
            <a:pPr lvl="3"/>
            <a:r>
              <a:rPr lang="en-US" dirty="0"/>
              <a:t>A table row (</a:t>
            </a:r>
            <a:r>
              <a:rPr lang="en-US" dirty="0" err="1"/>
              <a:t>tr</a:t>
            </a:r>
            <a:r>
              <a:rPr lang="en-US" dirty="0"/>
              <a:t>)</a:t>
            </a:r>
          </a:p>
          <a:p>
            <a:pPr lvl="4"/>
            <a:r>
              <a:rPr lang="en-US" dirty="0"/>
              <a:t>Multiple </a:t>
            </a:r>
            <a:r>
              <a:rPr lang="en-US" dirty="0" err="1"/>
              <a:t>tada</a:t>
            </a:r>
            <a:r>
              <a:rPr lang="en-US" dirty="0"/>
              <a:t> table cells (td)</a:t>
            </a:r>
          </a:p>
          <a:p>
            <a:pPr lvl="2"/>
            <a:r>
              <a:rPr lang="en-US" dirty="0"/>
              <a:t>A table body</a:t>
            </a:r>
          </a:p>
          <a:p>
            <a:pPr lvl="3"/>
            <a:r>
              <a:rPr lang="en-US" dirty="0"/>
              <a:t>Multiple table rows (</a:t>
            </a:r>
            <a:r>
              <a:rPr lang="en-US" dirty="0" err="1"/>
              <a:t>tr</a:t>
            </a:r>
            <a:r>
              <a:rPr lang="en-US" dirty="0"/>
              <a:t>)</a:t>
            </a:r>
          </a:p>
          <a:p>
            <a:pPr lvl="4"/>
            <a:r>
              <a:rPr lang="en-US" dirty="0"/>
              <a:t>Multiple table data cells (td)</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9593145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Meaningfully grouping a news article</a:t>
            </a:r>
          </a:p>
        </p:txBody>
      </p:sp>
      <p:sp>
        <p:nvSpPr>
          <p:cNvPr id="3" name="Content Placeholder 2"/>
          <p:cNvSpPr>
            <a:spLocks noGrp="1"/>
          </p:cNvSpPr>
          <p:nvPr>
            <p:ph idx="1"/>
          </p:nvPr>
        </p:nvSpPr>
        <p:spPr/>
        <p:txBody>
          <a:bodyPr/>
          <a:lstStyle/>
          <a:p>
            <a:r>
              <a:rPr lang="en-US" dirty="0"/>
              <a:t>A news article is easily represented properly in HTML.</a:t>
            </a:r>
          </a:p>
          <a:p>
            <a:pPr lvl="1"/>
            <a:r>
              <a:rPr lang="en-US" dirty="0"/>
              <a:t>Article</a:t>
            </a:r>
          </a:p>
          <a:p>
            <a:pPr lvl="2"/>
            <a:r>
              <a:rPr lang="en-US" dirty="0"/>
              <a:t>Header</a:t>
            </a:r>
          </a:p>
          <a:p>
            <a:pPr lvl="2"/>
            <a:r>
              <a:rPr lang="en-US" dirty="0"/>
              <a:t>By line (</a:t>
            </a:r>
            <a:r>
              <a:rPr lang="en-US" dirty="0" err="1"/>
              <a:t>Subheader</a:t>
            </a:r>
            <a:r>
              <a:rPr lang="en-US" dirty="0"/>
              <a:t>)</a:t>
            </a:r>
          </a:p>
          <a:p>
            <a:pPr lvl="2"/>
            <a:r>
              <a:rPr lang="en-US" dirty="0"/>
              <a:t>Body paragraphs</a:t>
            </a:r>
          </a:p>
          <a:p>
            <a:pPr lvl="2"/>
            <a:r>
              <a:rPr lang="en-US" dirty="0"/>
              <a:t>Footer with comment form</a:t>
            </a:r>
          </a:p>
          <a:p>
            <a:pPr lvl="2"/>
            <a:endParaRPr lang="en-US" dirty="0"/>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9311621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Meaningfully grouping a recipe</a:t>
            </a:r>
          </a:p>
        </p:txBody>
      </p:sp>
      <p:sp>
        <p:nvSpPr>
          <p:cNvPr id="3" name="Content Placeholder 2"/>
          <p:cNvSpPr>
            <a:spLocks noGrp="1"/>
          </p:cNvSpPr>
          <p:nvPr>
            <p:ph idx="1"/>
          </p:nvPr>
        </p:nvSpPr>
        <p:spPr/>
        <p:txBody>
          <a:bodyPr/>
          <a:lstStyle/>
          <a:p>
            <a:r>
              <a:rPr lang="en-US" dirty="0"/>
              <a:t>Just because the tag is ‘article’ doesn’t mean it just has to be news! The article is “an article of content”.</a:t>
            </a:r>
          </a:p>
          <a:p>
            <a:pPr lvl="1"/>
            <a:r>
              <a:rPr lang="en-US" dirty="0"/>
              <a:t>Article</a:t>
            </a:r>
          </a:p>
          <a:p>
            <a:pPr lvl="2"/>
            <a:r>
              <a:rPr lang="en-US" dirty="0"/>
              <a:t>Header: title of recipe, possibly details like cooking skill required</a:t>
            </a:r>
          </a:p>
          <a:p>
            <a:pPr lvl="2"/>
            <a:r>
              <a:rPr lang="en-US" dirty="0"/>
              <a:t>A list of ingredients</a:t>
            </a:r>
          </a:p>
          <a:p>
            <a:pPr lvl="2"/>
            <a:r>
              <a:rPr lang="en-US" dirty="0"/>
              <a:t>Body paragraphs explaining  how to cook recipe</a:t>
            </a:r>
          </a:p>
          <a:p>
            <a:pPr lvl="2"/>
            <a:r>
              <a:rPr lang="en-US" dirty="0"/>
              <a:t>An aside with nutritional information</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5424082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Referencing Assets</a:t>
            </a:r>
          </a:p>
        </p:txBody>
      </p:sp>
      <p:sp>
        <p:nvSpPr>
          <p:cNvPr id="3" name="Content Placeholder 2"/>
          <p:cNvSpPr>
            <a:spLocks noGrp="1"/>
          </p:cNvSpPr>
          <p:nvPr>
            <p:ph idx="1"/>
          </p:nvPr>
        </p:nvSpPr>
        <p:spPr/>
        <p:txBody>
          <a:bodyPr>
            <a:normAutofit lnSpcReduction="10000"/>
          </a:bodyPr>
          <a:lstStyle/>
          <a:p>
            <a:r>
              <a:rPr lang="en-US" u="sng" dirty="0"/>
              <a:t>Relative</a:t>
            </a:r>
            <a:r>
              <a:rPr lang="en-US" dirty="0"/>
              <a:t>: When you specify a path as a relative location, the browser attempts to find these assets relative to your current location. </a:t>
            </a:r>
          </a:p>
          <a:p>
            <a:pPr lvl="1"/>
            <a:r>
              <a:rPr lang="en-US" dirty="0"/>
              <a:t>When you are at </a:t>
            </a:r>
            <a:r>
              <a:rPr lang="en-US" dirty="0">
                <a:hlinkClick r:id="rId2"/>
              </a:rPr>
              <a:t>http://localhost/blogs/</a:t>
            </a:r>
            <a:r>
              <a:rPr lang="en-US" dirty="0"/>
              <a:t> and use a relative path of </a:t>
            </a:r>
            <a:r>
              <a:rPr lang="en-US" dirty="0" err="1"/>
              <a:t>my_image.jpg</a:t>
            </a:r>
            <a:r>
              <a:rPr lang="en-US" dirty="0"/>
              <a:t> and styles/</a:t>
            </a:r>
            <a:r>
              <a:rPr lang="en-US" dirty="0" err="1"/>
              <a:t>background.png</a:t>
            </a:r>
            <a:r>
              <a:rPr lang="en-US" dirty="0"/>
              <a:t>, your browser will attempt to find the resources at </a:t>
            </a:r>
            <a:r>
              <a:rPr lang="en-US" dirty="0">
                <a:hlinkClick r:id="rId3"/>
              </a:rPr>
              <a:t>http://localhost/blogs/my_image.jpg</a:t>
            </a:r>
            <a:r>
              <a:rPr lang="en-US" dirty="0"/>
              <a:t> and </a:t>
            </a:r>
            <a:r>
              <a:rPr lang="en-US" dirty="0">
                <a:hlinkClick r:id="rId4"/>
              </a:rPr>
              <a:t>http://localhost/blogs/styles/background.png</a:t>
            </a:r>
            <a:r>
              <a:rPr lang="en-US" dirty="0"/>
              <a:t> respectively.</a:t>
            </a:r>
          </a:p>
          <a:p>
            <a:r>
              <a:rPr lang="en-US" u="sng" dirty="0"/>
              <a:t>Root Relative</a:t>
            </a:r>
            <a:r>
              <a:rPr lang="en-US" dirty="0"/>
              <a:t>: Similar to relative, you can have </a:t>
            </a:r>
            <a:r>
              <a:rPr lang="en-US" i="1" dirty="0"/>
              <a:t>root relative</a:t>
            </a:r>
            <a:r>
              <a:rPr lang="en-US" dirty="0"/>
              <a:t> paths; these will be relative locations based on the root of your host (it will not take the current path into account)</a:t>
            </a:r>
          </a:p>
          <a:p>
            <a:pPr lvl="1"/>
            <a:r>
              <a:rPr lang="en-US" dirty="0"/>
              <a:t>When you are at </a:t>
            </a:r>
            <a:r>
              <a:rPr lang="en-US" dirty="0">
                <a:hlinkClick r:id="rId2"/>
              </a:rPr>
              <a:t>http://localhost/blogs/</a:t>
            </a:r>
            <a:r>
              <a:rPr lang="en-US" dirty="0"/>
              <a:t> and use a root relative path of /images/</a:t>
            </a:r>
            <a:r>
              <a:rPr lang="en-US" dirty="0" err="1"/>
              <a:t>my_image.jpeg</a:t>
            </a:r>
            <a:r>
              <a:rPr lang="en-US" dirty="0"/>
              <a:t> your browser will attempt to find the resources at </a:t>
            </a:r>
            <a:r>
              <a:rPr lang="en-US" dirty="0">
                <a:hlinkClick r:id="rId3"/>
              </a:rPr>
              <a:t>http://localhost/images/my_image.jpg</a:t>
            </a:r>
            <a:endParaRPr lang="en-US" dirty="0"/>
          </a:p>
          <a:p>
            <a:r>
              <a:rPr lang="en-US" u="sng" dirty="0"/>
              <a:t>Absolute</a:t>
            </a:r>
            <a:r>
              <a:rPr lang="en-US" dirty="0"/>
              <a:t>: You can reference elements by an entire URL (protocol, host, path, </a:t>
            </a:r>
            <a:r>
              <a:rPr lang="en-US" dirty="0" err="1"/>
              <a:t>etc</a:t>
            </a:r>
            <a:r>
              <a:rPr lang="en-US" dirty="0"/>
              <a:t>) and your browser will look for these directly</a:t>
            </a:r>
          </a:p>
          <a:p>
            <a:pPr lvl="1"/>
            <a:r>
              <a:rPr lang="en-US" dirty="0"/>
              <a:t>When you are at </a:t>
            </a:r>
            <a:r>
              <a:rPr lang="en-US" dirty="0">
                <a:hlinkClick r:id="rId2"/>
              </a:rPr>
              <a:t>http://localhost/blogs/</a:t>
            </a:r>
            <a:r>
              <a:rPr lang="en-US" dirty="0"/>
              <a:t> and use an absolute path of </a:t>
            </a:r>
            <a:r>
              <a:rPr lang="en-US" dirty="0">
                <a:hlinkClick r:id="rId5"/>
              </a:rPr>
              <a:t>http://localhost/images/my_image.jpeg</a:t>
            </a:r>
            <a:r>
              <a:rPr lang="en-US" dirty="0"/>
              <a:t> your browser will use that URL to locate the image</a:t>
            </a:r>
          </a:p>
          <a:p>
            <a:endParaRPr lang="en-US" dirty="0"/>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5970536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Referencing External Assets</a:t>
            </a:r>
          </a:p>
        </p:txBody>
      </p:sp>
      <p:sp>
        <p:nvSpPr>
          <p:cNvPr id="3" name="Content Placeholder 2"/>
          <p:cNvSpPr>
            <a:spLocks noGrp="1"/>
          </p:cNvSpPr>
          <p:nvPr>
            <p:ph idx="1"/>
          </p:nvPr>
        </p:nvSpPr>
        <p:spPr/>
        <p:txBody>
          <a:bodyPr/>
          <a:lstStyle/>
          <a:p>
            <a:r>
              <a:rPr lang="en-US" dirty="0"/>
              <a:t>Images</a:t>
            </a:r>
          </a:p>
          <a:p>
            <a:pPr lvl="1"/>
            <a:r>
              <a:rPr lang="en-US" dirty="0"/>
              <a:t>You reference images as normal HTML elements. The image tag is the </a:t>
            </a:r>
            <a:r>
              <a:rPr lang="en-US" i="1" dirty="0" err="1"/>
              <a:t>img</a:t>
            </a:r>
            <a:endParaRPr lang="en-US" i="1" dirty="0"/>
          </a:p>
          <a:p>
            <a:r>
              <a:rPr lang="en-US" dirty="0"/>
              <a:t>Stylesheets</a:t>
            </a:r>
          </a:p>
          <a:p>
            <a:pPr lvl="1"/>
            <a:r>
              <a:rPr lang="en-US" dirty="0"/>
              <a:t>In the head of your document, you can specify CSS stylesheets to apply to your document using the </a:t>
            </a:r>
            <a:r>
              <a:rPr lang="en-US" i="1" dirty="0"/>
              <a:t>link</a:t>
            </a:r>
            <a:r>
              <a:rPr lang="en-US" dirty="0"/>
              <a:t> tag; these will be loaded in order of tag appearance</a:t>
            </a:r>
          </a:p>
          <a:p>
            <a:r>
              <a:rPr lang="en-US" dirty="0"/>
              <a:t>Scripts</a:t>
            </a:r>
          </a:p>
          <a:p>
            <a:pPr lvl="1"/>
            <a:r>
              <a:rPr lang="en-US" dirty="0"/>
              <a:t>You reference scripts using the </a:t>
            </a:r>
            <a:r>
              <a:rPr lang="en-US" i="1" dirty="0"/>
              <a:t>script</a:t>
            </a:r>
            <a:r>
              <a:rPr lang="en-US" dirty="0"/>
              <a:t> tag.</a:t>
            </a:r>
          </a:p>
          <a:p>
            <a:pPr lvl="1"/>
            <a:r>
              <a:rPr lang="en-US" dirty="0"/>
              <a:t>Your script files should almost always be placed right before your closing body tag; this will allow your browser to render the page and </a:t>
            </a:r>
            <a:r>
              <a:rPr lang="en-US" i="1" dirty="0"/>
              <a:t>then</a:t>
            </a:r>
            <a:r>
              <a:rPr lang="en-US" dirty="0"/>
              <a:t> add function to it, rather than locking the page up to perform JavaScript tasks while the page is still loading. Scripts will be referenced in the order you include them.</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6375673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Validating HTML</a:t>
            </a:r>
          </a:p>
        </p:txBody>
      </p:sp>
      <p:sp>
        <p:nvSpPr>
          <p:cNvPr id="3" name="Content Placeholder 2"/>
          <p:cNvSpPr>
            <a:spLocks noGrp="1"/>
          </p:cNvSpPr>
          <p:nvPr>
            <p:ph idx="1"/>
          </p:nvPr>
        </p:nvSpPr>
        <p:spPr/>
        <p:txBody>
          <a:bodyPr/>
          <a:lstStyle/>
          <a:p>
            <a:r>
              <a:rPr lang="en-US" dirty="0"/>
              <a:t>For this course, the validity of your HTML is highly important. </a:t>
            </a:r>
          </a:p>
          <a:p>
            <a:r>
              <a:rPr lang="en-US" dirty="0"/>
              <a:t>Having valid HTML means your browser does not have to guess how to fix it, which can lead to drastically wrong web pages and pages that cannot be made sense of.</a:t>
            </a:r>
          </a:p>
          <a:p>
            <a:r>
              <a:rPr lang="en-US" dirty="0"/>
              <a:t>The w3 website has an easy to use validation service that tells you issues and proposed solutions:</a:t>
            </a:r>
          </a:p>
          <a:p>
            <a:pPr lvl="1"/>
            <a:r>
              <a:rPr lang="en-US" dirty="0">
                <a:hlinkClick r:id="rId2"/>
              </a:rPr>
              <a:t>https://validator.w3.org/#validate_by_input</a:t>
            </a:r>
            <a:endParaRPr lang="en-US" dirty="0"/>
          </a:p>
          <a:p>
            <a:r>
              <a:rPr lang="en-US" dirty="0"/>
              <a:t>You should view the source of your page, copy, and paste it all into the HTML validator’s ‘direct input’ section before submitting HTML in this class. </a:t>
            </a:r>
          </a:p>
          <a:p>
            <a:r>
              <a:rPr lang="en-US" dirty="0"/>
              <a:t>You should strive to write as perfect HTML as possible.</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4442331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Attributes and properties</a:t>
            </a:r>
          </a:p>
        </p:txBody>
      </p:sp>
      <p:sp>
        <p:nvSpPr>
          <p:cNvPr id="3" name="Content Placeholder 2"/>
          <p:cNvSpPr>
            <a:spLocks noGrp="1"/>
          </p:cNvSpPr>
          <p:nvPr>
            <p:ph idx="1"/>
          </p:nvPr>
        </p:nvSpPr>
        <p:spPr/>
        <p:txBody>
          <a:bodyPr/>
          <a:lstStyle/>
          <a:p>
            <a:r>
              <a:rPr lang="en-US" dirty="0"/>
              <a:t>Elements can have many classes and properties attached to them to further describe them.</a:t>
            </a:r>
          </a:p>
          <a:p>
            <a:r>
              <a:rPr lang="en-US" dirty="0"/>
              <a:t>The difference between the two of those are nuanced and deals with the state of the page. </a:t>
            </a:r>
          </a:p>
          <a:p>
            <a:pPr lvl="1"/>
            <a:r>
              <a:rPr lang="en-US" dirty="0"/>
              <a:t>This is an example of how browsers had to adapt to a set of standards that were not always fully thought out.</a:t>
            </a:r>
          </a:p>
          <a:p>
            <a:r>
              <a:rPr lang="en-US" dirty="0"/>
              <a:t>Attributes appear in key-value fashion when writing HTML:</a:t>
            </a:r>
          </a:p>
          <a:p>
            <a:pPr lvl="1"/>
            <a:r>
              <a:rPr lang="en-US" dirty="0"/>
              <a:t>&lt;a </a:t>
            </a:r>
            <a:r>
              <a:rPr lang="en-US" dirty="0" err="1"/>
              <a:t>href</a:t>
            </a:r>
            <a:r>
              <a:rPr lang="en-US" dirty="0"/>
              <a:t>=“http://</a:t>
            </a:r>
            <a:r>
              <a:rPr lang="en-US" dirty="0" err="1"/>
              <a:t>google.com</a:t>
            </a:r>
            <a:r>
              <a:rPr lang="en-US" dirty="0"/>
              <a:t>”&gt;Go To Google&lt;/a&gt;</a:t>
            </a:r>
          </a:p>
          <a:p>
            <a:r>
              <a:rPr lang="en-US" dirty="0"/>
              <a:t>The </a:t>
            </a:r>
            <a:r>
              <a:rPr lang="en-US" i="1" dirty="0" err="1"/>
              <a:t>href</a:t>
            </a:r>
            <a:r>
              <a:rPr lang="en-US" dirty="0"/>
              <a:t> attribute is set to Google’s home page</a:t>
            </a:r>
          </a:p>
          <a:p>
            <a:r>
              <a:rPr lang="en-US" dirty="0"/>
              <a:t>Elements are parsed and, as they are changed, keep track of the set of properties. Some properties come from their attributes, others come from user input.</a:t>
            </a:r>
          </a:p>
        </p:txBody>
      </p:sp>
      <p:sp>
        <p:nvSpPr>
          <p:cNvPr id="4" name="Footer Placeholder 3"/>
          <p:cNvSpPr>
            <a:spLocks noGrp="1"/>
          </p:cNvSpPr>
          <p:nvPr>
            <p:ph type="ftr" sz="quarter" idx="11"/>
          </p:nvPr>
        </p:nvSpPr>
        <p:spPr/>
        <p:txBody>
          <a:bodyPr/>
          <a:lstStyle/>
          <a:p>
            <a:r>
              <a:rPr lang="en-US" dirty="0"/>
              <a:t>© 2018 STEVENS INSTITUTE OF TECHNOLOGY</a:t>
            </a:r>
          </a:p>
        </p:txBody>
      </p:sp>
    </p:spTree>
    <p:extLst>
      <p:ext uri="{BB962C8B-B14F-4D97-AF65-F5344CB8AC3E}">
        <p14:creationId xmlns:p14="http://schemas.microsoft.com/office/powerpoint/2010/main" val="157393290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Classes and IDs</a:t>
            </a:r>
          </a:p>
        </p:txBody>
      </p:sp>
      <p:sp>
        <p:nvSpPr>
          <p:cNvPr id="3" name="Content Placeholder 2"/>
          <p:cNvSpPr>
            <a:spLocks noGrp="1"/>
          </p:cNvSpPr>
          <p:nvPr>
            <p:ph idx="1"/>
          </p:nvPr>
        </p:nvSpPr>
        <p:spPr/>
        <p:txBody>
          <a:bodyPr/>
          <a:lstStyle/>
          <a:p>
            <a:r>
              <a:rPr lang="en-US" dirty="0"/>
              <a:t>Elements will often be described with classes and IDs to signify them in some way</a:t>
            </a:r>
          </a:p>
          <a:p>
            <a:r>
              <a:rPr lang="en-US" dirty="0"/>
              <a:t>Many elements can share a </a:t>
            </a:r>
            <a:r>
              <a:rPr lang="en-US" i="1" dirty="0"/>
              <a:t>class</a:t>
            </a:r>
            <a:r>
              <a:rPr lang="en-US" dirty="0"/>
              <a:t>, and each element can have many </a:t>
            </a:r>
            <a:r>
              <a:rPr lang="en-US" i="1" dirty="0"/>
              <a:t>classes</a:t>
            </a:r>
            <a:endParaRPr lang="en-US" dirty="0"/>
          </a:p>
          <a:p>
            <a:pPr lvl="1"/>
            <a:r>
              <a:rPr lang="en-US" dirty="0"/>
              <a:t>&lt;div class=“panel panel-default”&gt;&lt;/div&gt;</a:t>
            </a:r>
          </a:p>
          <a:p>
            <a:pPr lvl="2"/>
            <a:r>
              <a:rPr lang="en-US" dirty="0"/>
              <a:t>Has two classes, panel and panel-default</a:t>
            </a:r>
          </a:p>
          <a:p>
            <a:pPr lvl="1"/>
            <a:r>
              <a:rPr lang="en-US" dirty="0"/>
              <a:t>&lt;div class=“panel panel-danger”&gt;&lt;/div&gt;</a:t>
            </a:r>
          </a:p>
          <a:p>
            <a:pPr lvl="2"/>
            <a:r>
              <a:rPr lang="en-US" dirty="0"/>
              <a:t>Has two classes, panel and panel-danger</a:t>
            </a:r>
          </a:p>
          <a:p>
            <a:r>
              <a:rPr lang="en-US" dirty="0"/>
              <a:t>However, only one element can have a particular ID:</a:t>
            </a:r>
          </a:p>
          <a:p>
            <a:pPr lvl="1"/>
            <a:r>
              <a:rPr lang="en-US" dirty="0"/>
              <a:t>&lt;div id=“about-me”&gt;&lt;/div&gt;</a:t>
            </a:r>
          </a:p>
          <a:p>
            <a:r>
              <a:rPr lang="en-US" dirty="0"/>
              <a:t>Classes and IDs are most often used to style elements and target elements with JavaScript to add functionality.</a:t>
            </a:r>
          </a:p>
        </p:txBody>
      </p:sp>
      <p:sp>
        <p:nvSpPr>
          <p:cNvPr id="4" name="Footer Placeholder 3"/>
          <p:cNvSpPr>
            <a:spLocks noGrp="1"/>
          </p:cNvSpPr>
          <p:nvPr>
            <p:ph type="ftr" sz="quarter" idx="11"/>
          </p:nvPr>
        </p:nvSpPr>
        <p:spPr/>
        <p:txBody>
          <a:bodyPr/>
          <a:lstStyle/>
          <a:p>
            <a:r>
              <a:rPr lang="en-US" dirty="0"/>
              <a:t>© 2018 STEVENS INSTITUTE OF TECHNOLOGY</a:t>
            </a:r>
          </a:p>
        </p:txBody>
      </p:sp>
    </p:spTree>
    <p:extLst>
      <p:ext uri="{BB962C8B-B14F-4D97-AF65-F5344CB8AC3E}">
        <p14:creationId xmlns:p14="http://schemas.microsoft.com/office/powerpoint/2010/main" val="386720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t>
            </a:r>
            <a:r>
              <a:rPr lang="en-US" dirty="0" err="1"/>
              <a:t>Git</a:t>
            </a:r>
            <a:r>
              <a:rPr lang="en-US" dirty="0"/>
              <a:t>?</a:t>
            </a:r>
          </a:p>
        </p:txBody>
      </p:sp>
      <p:sp>
        <p:nvSpPr>
          <p:cNvPr id="3" name="Content Placeholder 2"/>
          <p:cNvSpPr>
            <a:spLocks noGrp="1"/>
          </p:cNvSpPr>
          <p:nvPr>
            <p:ph idx="1"/>
          </p:nvPr>
        </p:nvSpPr>
        <p:spPr/>
        <p:txBody>
          <a:bodyPr/>
          <a:lstStyle/>
          <a:p>
            <a:r>
              <a:rPr lang="en-US" dirty="0" err="1"/>
              <a:t>Git</a:t>
            </a:r>
            <a:r>
              <a:rPr lang="en-US" dirty="0"/>
              <a:t> is an extremely popular version control software that is commonly used both personally and professionally. It is the most widely used version control software at the current point in time.</a:t>
            </a:r>
          </a:p>
          <a:p>
            <a:r>
              <a:rPr lang="en-US" dirty="0"/>
              <a:t>It was originally created by Linus Torvalds, who happens to also be the creator of the Linux Kernel.</a:t>
            </a:r>
          </a:p>
          <a:p>
            <a:r>
              <a:rPr lang="en-US" dirty="0" err="1"/>
              <a:t>Git</a:t>
            </a:r>
            <a:r>
              <a:rPr lang="en-US" dirty="0"/>
              <a:t> is a distributed version control system: everyone will make a copy of a codebase to work off of on their local machine, and changes on one machine will not affect changes on another machine.</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47881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can we use </a:t>
            </a:r>
            <a:r>
              <a:rPr lang="en-US" dirty="0" err="1"/>
              <a:t>Git</a:t>
            </a:r>
            <a:r>
              <a:rPr lang="en-US" dirty="0"/>
              <a:t>?</a:t>
            </a:r>
          </a:p>
        </p:txBody>
      </p:sp>
      <p:sp>
        <p:nvSpPr>
          <p:cNvPr id="3" name="Content Placeholder 2"/>
          <p:cNvSpPr>
            <a:spLocks noGrp="1"/>
          </p:cNvSpPr>
          <p:nvPr>
            <p:ph idx="1"/>
          </p:nvPr>
        </p:nvSpPr>
        <p:spPr/>
        <p:txBody>
          <a:bodyPr/>
          <a:lstStyle/>
          <a:p>
            <a:r>
              <a:rPr lang="en-US" dirty="0" err="1"/>
              <a:t>Git</a:t>
            </a:r>
            <a:r>
              <a:rPr lang="en-US" dirty="0"/>
              <a:t> is a command line program, so we will use it from our terminal (much like node)</a:t>
            </a:r>
          </a:p>
          <a:p>
            <a:pPr lvl="1"/>
            <a:r>
              <a:rPr lang="en-US" dirty="0">
                <a:hlinkClick r:id="rId2"/>
              </a:rPr>
              <a:t>https://git-scm.com/</a:t>
            </a:r>
            <a:endParaRPr lang="en-US" dirty="0"/>
          </a:p>
          <a:p>
            <a:r>
              <a:rPr lang="en-US" dirty="0"/>
              <a:t>Most of our commands are simple, and we will use </a:t>
            </a:r>
            <a:r>
              <a:rPr lang="en-US" dirty="0" err="1"/>
              <a:t>Git</a:t>
            </a:r>
            <a:r>
              <a:rPr lang="en-US" dirty="0"/>
              <a:t> to work collaboratively.</a:t>
            </a:r>
          </a:p>
          <a:p>
            <a:r>
              <a:rPr lang="en-US" dirty="0"/>
              <a:t>We will, in general, use </a:t>
            </a:r>
            <a:r>
              <a:rPr lang="en-US" dirty="0" err="1"/>
              <a:t>Git</a:t>
            </a:r>
            <a:r>
              <a:rPr lang="en-US" dirty="0"/>
              <a:t> by setting up a centralized repository that we will publish code to and we will synchronize changes in our local repositories.</a:t>
            </a:r>
          </a:p>
          <a:p>
            <a:r>
              <a:rPr lang="en-US" dirty="0"/>
              <a:t>For most of our work, we will be using </a:t>
            </a:r>
            <a:r>
              <a:rPr lang="en-US" dirty="0" err="1"/>
              <a:t>Github</a:t>
            </a:r>
            <a:r>
              <a:rPr lang="en-US" dirty="0"/>
              <a:t> to store an online copy of our repository.</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667010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Distributing Work</a:t>
            </a:r>
          </a:p>
        </p:txBody>
      </p:sp>
      <p:sp>
        <p:nvSpPr>
          <p:cNvPr id="3" name="Content Placeholder 2"/>
          <p:cNvSpPr>
            <a:spLocks noGrp="1"/>
          </p:cNvSpPr>
          <p:nvPr>
            <p:ph idx="1"/>
          </p:nvPr>
        </p:nvSpPr>
        <p:spPr/>
        <p:txBody>
          <a:bodyPr/>
          <a:lstStyle/>
          <a:p>
            <a:r>
              <a:rPr lang="en-US" dirty="0"/>
              <a:t>The easiest way to work in a team is to distribute work.</a:t>
            </a:r>
          </a:p>
          <a:p>
            <a:r>
              <a:rPr lang="en-US" dirty="0"/>
              <a:t>Very often, work is distributed in one of the following forms:</a:t>
            </a:r>
          </a:p>
          <a:p>
            <a:pPr marL="457200" indent="-457200">
              <a:buFont typeface="+mj-lt"/>
              <a:buAutoNum type="arabicPeriod"/>
            </a:pPr>
            <a:r>
              <a:rPr lang="en-US" dirty="0"/>
              <a:t>Feature based; each team member owns a portion of the features and does all the work for that area. This includes: server routes, data code, HTML, CSS, and frontend JavaScript</a:t>
            </a:r>
          </a:p>
          <a:p>
            <a:pPr marL="457200" indent="-457200">
              <a:buFont typeface="+mj-lt"/>
              <a:buAutoNum type="arabicPeriod"/>
            </a:pPr>
            <a:r>
              <a:rPr lang="en-US" dirty="0"/>
              <a:t>Architectural ownership; each team member takes a region of the code to own. One user will work on authentication, one will work on routes, one will work on CSS, one on JS, etc.</a:t>
            </a:r>
          </a:p>
          <a:p>
            <a:pPr marL="457200" indent="-457200">
              <a:buFont typeface="+mj-lt"/>
              <a:buAutoNum type="arabicPeriod"/>
            </a:pPr>
            <a:r>
              <a:rPr lang="en-US" dirty="0"/>
              <a:t>Ticket based; a series of tickets are created regarding each issue, bug, feature, etc., and developers claim tickets to work on.</a:t>
            </a:r>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005360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a ticket system</a:t>
            </a:r>
          </a:p>
        </p:txBody>
      </p:sp>
      <p:sp>
        <p:nvSpPr>
          <p:cNvPr id="3" name="Content Placeholder 2"/>
          <p:cNvSpPr>
            <a:spLocks noGrp="1"/>
          </p:cNvSpPr>
          <p:nvPr>
            <p:ph idx="1"/>
          </p:nvPr>
        </p:nvSpPr>
        <p:spPr/>
        <p:txBody>
          <a:bodyPr>
            <a:normAutofit lnSpcReduction="10000"/>
          </a:bodyPr>
          <a:lstStyle/>
          <a:p>
            <a:r>
              <a:rPr lang="en-US" dirty="0"/>
              <a:t>Ticketing systems are a popular way to keep track of issues and features. Project managers often use this software to manage the team workload. You may find this useful for your projects.</a:t>
            </a:r>
          </a:p>
          <a:p>
            <a:r>
              <a:rPr lang="en-US" dirty="0"/>
              <a:t>Some popular ticket systems / project management apps:</a:t>
            </a:r>
          </a:p>
          <a:p>
            <a:pPr lvl="1"/>
            <a:r>
              <a:rPr lang="en-US" dirty="0"/>
              <a:t>Asana</a:t>
            </a:r>
          </a:p>
          <a:p>
            <a:pPr lvl="2"/>
            <a:r>
              <a:rPr lang="en-US" dirty="0">
                <a:hlinkClick r:id="rId2"/>
              </a:rPr>
              <a:t>http://asana.com/</a:t>
            </a:r>
            <a:endParaRPr lang="en-US" dirty="0"/>
          </a:p>
          <a:p>
            <a:pPr lvl="1"/>
            <a:r>
              <a:rPr lang="en-US" dirty="0"/>
              <a:t>Trello</a:t>
            </a:r>
          </a:p>
          <a:p>
            <a:pPr lvl="2"/>
            <a:r>
              <a:rPr lang="en-US" dirty="0">
                <a:hlinkClick r:id="rId3"/>
              </a:rPr>
              <a:t>http://trello.com/</a:t>
            </a:r>
            <a:endParaRPr lang="en-US" dirty="0"/>
          </a:p>
          <a:p>
            <a:pPr lvl="1"/>
            <a:r>
              <a:rPr lang="en-US" dirty="0" err="1"/>
              <a:t>Github</a:t>
            </a:r>
            <a:r>
              <a:rPr lang="en-US" dirty="0"/>
              <a:t> issues</a:t>
            </a:r>
          </a:p>
          <a:p>
            <a:pPr lvl="2"/>
            <a:r>
              <a:rPr lang="en-US" dirty="0">
                <a:hlinkClick r:id="rId4"/>
              </a:rPr>
              <a:t>https://developer.github.com/v3/issues/</a:t>
            </a:r>
            <a:endParaRPr lang="en-US" dirty="0"/>
          </a:p>
          <a:p>
            <a:pPr lvl="1"/>
            <a:r>
              <a:rPr lang="en-US" dirty="0"/>
              <a:t>Mingle</a:t>
            </a:r>
          </a:p>
          <a:p>
            <a:pPr lvl="2"/>
            <a:r>
              <a:rPr lang="en-US" dirty="0">
                <a:hlinkClick r:id="rId5"/>
              </a:rPr>
              <a:t>https://www.thoughtworks.com/mingle/</a:t>
            </a:r>
            <a:endParaRPr lang="en-US" dirty="0"/>
          </a:p>
          <a:p>
            <a:pPr lvl="1"/>
            <a:r>
              <a:rPr lang="en-US" dirty="0"/>
              <a:t>Waffle</a:t>
            </a:r>
          </a:p>
          <a:p>
            <a:pPr lvl="2"/>
            <a:r>
              <a:rPr lang="en-US" dirty="0">
                <a:hlinkClick r:id="rId6"/>
              </a:rPr>
              <a:t>https://waffle.io/</a:t>
            </a:r>
            <a:endParaRPr lang="en-US" dirty="0"/>
          </a:p>
          <a:p>
            <a:pPr lvl="1"/>
            <a:endParaRPr lang="en-US" dirty="0"/>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886083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Git</a:t>
            </a:r>
            <a:endParaRPr lang="en-US" dirty="0"/>
          </a:p>
        </p:txBody>
      </p:sp>
      <p:sp>
        <p:nvSpPr>
          <p:cNvPr id="5" name="Subtitle 4"/>
          <p:cNvSpPr>
            <a:spLocks noGrp="1"/>
          </p:cNvSpPr>
          <p:nvPr>
            <p:ph type="subTitle" idx="1"/>
          </p:nvPr>
        </p:nvSpPr>
        <p:spPr/>
        <p:txBody>
          <a:bodyPr/>
          <a:lstStyle/>
          <a:p>
            <a:endParaRPr lang="en-US"/>
          </a:p>
        </p:txBody>
      </p:sp>
      <p:sp>
        <p:nvSpPr>
          <p:cNvPr id="4" name="Footer Placeholder 3"/>
          <p:cNvSpPr>
            <a:spLocks noGrp="1"/>
          </p:cNvSpPr>
          <p:nvPr>
            <p:ph type="ftr" sz="quarter" idx="11"/>
          </p:nvPr>
        </p:nvSpPr>
        <p:spPr/>
        <p:txBody>
          <a:bodyPr/>
          <a:lstStyle/>
          <a:p>
            <a:r>
              <a:rPr lang="en-US" dirty="0"/>
              <a:t>©2018 Stevens Institute of Technology</a:t>
            </a:r>
          </a:p>
        </p:txBody>
      </p:sp>
    </p:spTree>
    <p:extLst>
      <p:ext uri="{BB962C8B-B14F-4D97-AF65-F5344CB8AC3E}">
        <p14:creationId xmlns:p14="http://schemas.microsoft.com/office/powerpoint/2010/main" val="1407593921"/>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13783</TotalTime>
  <Words>4859</Words>
  <Application>Microsoft Macintosh PowerPoint</Application>
  <PresentationFormat>Widescreen</PresentationFormat>
  <Paragraphs>385</Paragraphs>
  <Slides>47</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Calibri</vt:lpstr>
      <vt:lpstr>Calibri Light</vt:lpstr>
      <vt:lpstr>Courier New</vt:lpstr>
      <vt:lpstr>Mangal</vt:lpstr>
      <vt:lpstr>Retrospect</vt:lpstr>
      <vt:lpstr>Lecture 5: Collaborative Programming and Basic HTML</vt:lpstr>
      <vt:lpstr>Collaborative Programming</vt:lpstr>
      <vt:lpstr>How do we code collaboratively?</vt:lpstr>
      <vt:lpstr>What is version control?</vt:lpstr>
      <vt:lpstr>What is Git?</vt:lpstr>
      <vt:lpstr>How can we use Git?</vt:lpstr>
      <vt:lpstr>Distributing Work</vt:lpstr>
      <vt:lpstr>Using a ticket system</vt:lpstr>
      <vt:lpstr>Git</vt:lpstr>
      <vt:lpstr>Terms</vt:lpstr>
      <vt:lpstr>Making a repository on Github</vt:lpstr>
      <vt:lpstr>Cloning a repository</vt:lpstr>
      <vt:lpstr>Getting status</vt:lpstr>
      <vt:lpstr>Adding changes to be included in a commit</vt:lpstr>
      <vt:lpstr>Committing Code</vt:lpstr>
      <vt:lpstr>Pushing up our changes</vt:lpstr>
      <vt:lpstr>Pulling changes</vt:lpstr>
      <vt:lpstr>An easy workflow</vt:lpstr>
      <vt:lpstr>Workflow Demonstration: Branching and saving changes</vt:lpstr>
      <vt:lpstr>Workflow Demonstration: Staging and Committing</vt:lpstr>
      <vt:lpstr>Workflow Demonstration: Pushing code</vt:lpstr>
      <vt:lpstr>Making a pull request</vt:lpstr>
      <vt:lpstr>Making a pull request</vt:lpstr>
      <vt:lpstr>Reviewing a pull request</vt:lpstr>
      <vt:lpstr>Merging in the pull request</vt:lpstr>
      <vt:lpstr>Pulling changes</vt:lpstr>
      <vt:lpstr>Avoiding Issues</vt:lpstr>
      <vt:lpstr>References</vt:lpstr>
      <vt:lpstr>Intro to HTML</vt:lpstr>
      <vt:lpstr>Making an HTML document</vt:lpstr>
      <vt:lpstr>What’s in an HTML Document?</vt:lpstr>
      <vt:lpstr>Starting an HTML document</vt:lpstr>
      <vt:lpstr>Improving our HTML Documents</vt:lpstr>
      <vt:lpstr>Reusability, repetition</vt:lpstr>
      <vt:lpstr>The Browser’s Only Half The Battle</vt:lpstr>
      <vt:lpstr>Separating Style and Content</vt:lpstr>
      <vt:lpstr>Types of Text</vt:lpstr>
      <vt:lpstr>The layout of your content</vt:lpstr>
      <vt:lpstr>List Data</vt:lpstr>
      <vt:lpstr>Tabular data</vt:lpstr>
      <vt:lpstr>Meaningfully grouping a news article</vt:lpstr>
      <vt:lpstr>Meaningfully grouping a recipe</vt:lpstr>
      <vt:lpstr>Referencing Assets</vt:lpstr>
      <vt:lpstr>Referencing External Assets</vt:lpstr>
      <vt:lpstr>Validating HTML</vt:lpstr>
      <vt:lpstr>Attributes and properties</vt:lpstr>
      <vt:lpstr>Classes and IDs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 Barresi</dc:creator>
  <cp:lastModifiedBy>Phil Barresi</cp:lastModifiedBy>
  <cp:revision>343</cp:revision>
  <cp:lastPrinted>2017-02-17T12:46:08Z</cp:lastPrinted>
  <dcterms:created xsi:type="dcterms:W3CDTF">2015-08-31T04:24:31Z</dcterms:created>
  <dcterms:modified xsi:type="dcterms:W3CDTF">2018-08-20T03:38:01Z</dcterms:modified>
</cp:coreProperties>
</file>

<file path=docProps/thumbnail.jpeg>
</file>